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12"/>
  </p:notesMasterIdLst>
  <p:sldIdLst>
    <p:sldId id="269" r:id="rId2"/>
    <p:sldId id="264" r:id="rId3"/>
    <p:sldId id="365" r:id="rId4"/>
    <p:sldId id="366" r:id="rId5"/>
    <p:sldId id="367" r:id="rId6"/>
    <p:sldId id="465" r:id="rId7"/>
    <p:sldId id="466" r:id="rId8"/>
    <p:sldId id="467" r:id="rId9"/>
    <p:sldId id="468" r:id="rId10"/>
    <p:sldId id="471" r:id="rId11"/>
    <p:sldId id="470" r:id="rId12"/>
    <p:sldId id="374" r:id="rId13"/>
    <p:sldId id="375" r:id="rId14"/>
    <p:sldId id="472" r:id="rId15"/>
    <p:sldId id="480" r:id="rId16"/>
    <p:sldId id="473" r:id="rId17"/>
    <p:sldId id="474" r:id="rId18"/>
    <p:sldId id="476" r:id="rId19"/>
    <p:sldId id="475" r:id="rId20"/>
    <p:sldId id="478" r:id="rId21"/>
    <p:sldId id="477" r:id="rId22"/>
    <p:sldId id="479" r:id="rId23"/>
    <p:sldId id="481" r:id="rId24"/>
    <p:sldId id="482" r:id="rId25"/>
    <p:sldId id="483" r:id="rId26"/>
    <p:sldId id="484" r:id="rId27"/>
    <p:sldId id="485" r:id="rId28"/>
    <p:sldId id="487" r:id="rId29"/>
    <p:sldId id="486" r:id="rId30"/>
    <p:sldId id="488" r:id="rId31"/>
    <p:sldId id="489" r:id="rId32"/>
    <p:sldId id="491" r:id="rId33"/>
    <p:sldId id="490" r:id="rId34"/>
    <p:sldId id="492" r:id="rId35"/>
    <p:sldId id="493" r:id="rId36"/>
    <p:sldId id="526" r:id="rId37"/>
    <p:sldId id="494" r:id="rId38"/>
    <p:sldId id="390" r:id="rId39"/>
    <p:sldId id="498" r:id="rId40"/>
    <p:sldId id="527" r:id="rId41"/>
    <p:sldId id="528" r:id="rId42"/>
    <p:sldId id="497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499" r:id="rId61"/>
    <p:sldId id="500" r:id="rId62"/>
    <p:sldId id="501" r:id="rId63"/>
    <p:sldId id="502" r:id="rId64"/>
    <p:sldId id="503" r:id="rId65"/>
    <p:sldId id="504" r:id="rId66"/>
    <p:sldId id="409" r:id="rId67"/>
    <p:sldId id="505" r:id="rId68"/>
    <p:sldId id="506" r:id="rId69"/>
    <p:sldId id="507" r:id="rId70"/>
    <p:sldId id="410" r:id="rId71"/>
    <p:sldId id="508" r:id="rId72"/>
    <p:sldId id="412" r:id="rId73"/>
    <p:sldId id="413" r:id="rId74"/>
    <p:sldId id="414" r:id="rId75"/>
    <p:sldId id="415" r:id="rId76"/>
    <p:sldId id="416" r:id="rId77"/>
    <p:sldId id="417" r:id="rId78"/>
    <p:sldId id="418" r:id="rId79"/>
    <p:sldId id="419" r:id="rId80"/>
    <p:sldId id="420" r:id="rId81"/>
    <p:sldId id="509" r:id="rId82"/>
    <p:sldId id="510" r:id="rId83"/>
    <p:sldId id="511" r:id="rId84"/>
    <p:sldId id="512" r:id="rId85"/>
    <p:sldId id="513" r:id="rId86"/>
    <p:sldId id="514" r:id="rId87"/>
    <p:sldId id="515" r:id="rId88"/>
    <p:sldId id="516" r:id="rId89"/>
    <p:sldId id="517" r:id="rId90"/>
    <p:sldId id="422" r:id="rId91"/>
    <p:sldId id="421" r:id="rId92"/>
    <p:sldId id="518" r:id="rId93"/>
    <p:sldId id="424" r:id="rId94"/>
    <p:sldId id="425" r:id="rId95"/>
    <p:sldId id="457" r:id="rId96"/>
    <p:sldId id="458" r:id="rId97"/>
    <p:sldId id="459" r:id="rId98"/>
    <p:sldId id="460" r:id="rId99"/>
    <p:sldId id="461" r:id="rId100"/>
    <p:sldId id="462" r:id="rId101"/>
    <p:sldId id="529" r:id="rId102"/>
    <p:sldId id="519" r:id="rId103"/>
    <p:sldId id="530" r:id="rId104"/>
    <p:sldId id="521" r:id="rId105"/>
    <p:sldId id="531" r:id="rId106"/>
    <p:sldId id="523" r:id="rId107"/>
    <p:sldId id="525" r:id="rId108"/>
    <p:sldId id="464" r:id="rId109"/>
    <p:sldId id="532" r:id="rId110"/>
    <p:sldId id="268" r:id="rId111"/>
  </p:sldIdLst>
  <p:sldSz cx="7315200" cy="4114800"/>
  <p:notesSz cx="6858000" cy="9144000"/>
  <p:embeddedFontLst>
    <p:embeddedFont>
      <p:font typeface="Calibri" panose="020F0502020204030204" pitchFamily="34" charset="0"/>
      <p:regular r:id="rId113"/>
      <p:bold r:id="rId114"/>
      <p:italic r:id="rId115"/>
      <p:boldItalic r:id="rId116"/>
    </p:embeddedFont>
    <p:embeddedFont>
      <p:font typeface="Calibri Light" panose="020F0302020204030204" pitchFamily="34" charset="0"/>
      <p:regular r:id="rId117"/>
      <p:italic r:id="rId118"/>
    </p:embeddedFont>
    <p:embeddedFont>
      <p:font typeface="나눔스퀘어라운드 Bold" panose="020B0600000101010101" pitchFamily="50" charset="-127"/>
      <p:bold r:id="rId119"/>
    </p:embeddedFont>
    <p:embeddedFont>
      <p:font typeface="나눔스퀘어라운드 ExtraBold" panose="020B0600000101010101" pitchFamily="50" charset="-127"/>
      <p:bold r:id="rId120"/>
    </p:embeddedFont>
    <p:embeddedFont>
      <p:font typeface="나눔스퀘어라운드 Regular" panose="020B0600000101010101" pitchFamily="50" charset="-127"/>
      <p:regular r:id="rId121"/>
    </p:embeddedFont>
    <p:embeddedFont>
      <p:font typeface="함초롬바탕" panose="02030504000101010101" pitchFamily="18" charset="-127"/>
      <p:regular r:id="rId122"/>
      <p:bold r:id="rId123"/>
    </p:embeddedFont>
  </p:embeddedFontLst>
  <p:defaultTextStyle>
    <a:defPPr>
      <a:defRPr lang="ko-KR"/>
    </a:defPPr>
    <a:lvl1pPr marL="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2743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5486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8229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09728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137160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16459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19202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21945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2304" userDrawn="1">
          <p15:clr>
            <a:srgbClr val="A4A3A4"/>
          </p15:clr>
        </p15:guide>
        <p15:guide id="3" pos="3415" userDrawn="1">
          <p15:clr>
            <a:srgbClr val="A4A3A4"/>
          </p15:clr>
        </p15:guide>
        <p15:guide id="4" pos="1170" userDrawn="1">
          <p15:clr>
            <a:srgbClr val="A4A3A4"/>
          </p15:clr>
        </p15:guide>
        <p15:guide id="5" orient="horz" pos="1954" userDrawn="1">
          <p15:clr>
            <a:srgbClr val="A4A3A4"/>
          </p15:clr>
        </p15:guide>
        <p15:guide id="6" orient="horz" pos="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NECT" initials="C" lastIdx="5" clrIdx="0">
    <p:extLst>
      <p:ext uri="{19B8F6BF-5375-455C-9EA6-DF929625EA0E}">
        <p15:presenceInfo xmlns:p15="http://schemas.microsoft.com/office/powerpoint/2012/main" userId="CONNEC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E965"/>
    <a:srgbClr val="599DFD"/>
    <a:srgbClr val="434DFF"/>
    <a:srgbClr val="00FDA5"/>
    <a:srgbClr val="191F41"/>
    <a:srgbClr val="593CEE"/>
    <a:srgbClr val="404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2" autoAdjust="0"/>
    <p:restoredTop sz="84731" autoAdjust="0"/>
  </p:normalViewPr>
  <p:slideViewPr>
    <p:cSldViewPr snapToGrid="0">
      <p:cViewPr varScale="1">
        <p:scale>
          <a:sx n="180" d="100"/>
          <a:sy n="180" d="100"/>
        </p:scale>
        <p:origin x="702" y="156"/>
      </p:cViewPr>
      <p:guideLst>
        <p:guide orient="horz" pos="1296"/>
        <p:guide pos="2304"/>
        <p:guide pos="3415"/>
        <p:guide pos="1170"/>
        <p:guide orient="horz" pos="1954"/>
        <p:guide orient="horz" pos="6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1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8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B0EC05E-616E-4F68-93E1-49D10B84B810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E772E932-D127-49C3-894A-BA81EBD619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9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48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3725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989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9098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251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845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2838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3440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15248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239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410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0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114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46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695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44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06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409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3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14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00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50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78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96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5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91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84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79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32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37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191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814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63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53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831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36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91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59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50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08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75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2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네이버 스마트 렌즈를 사용해서 동물이나 식물의 사진을 찍으면 내가 찍은 식물이 무엇인지 분류하여 이름과 특징을 알려줍니다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동물이나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식물뿐만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아니라 스마트 렌즈로 어떤 상품의 사진을 찍으면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 상품과 비슷한 상품을 검색해서 쉽게 구매할 수도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스마트 렌즈의 기능을 직접 체험해봅시다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51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38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56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지금부터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엔트리의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기능을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사용하여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나만의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모델을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만들어보겠습니다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엔트리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[http://naver.me/G19O3Zbc]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에 접속합니다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858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이미지를 분류할 수 있는 인공지능 모델을 만들어보겠습니다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인공지능’ 블록 꾸러미에서 ‘모델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학습하기’를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044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‘새로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만들기’를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선택한 뒤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이미지’를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68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모델의 이름을 정해봅시다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여기서는 ‘모자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색깔’이라고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정했습니다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23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각 클래스의 이름을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빨간모자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파란모자’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라고 정해줍니다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412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각 클래스에 이미지를 삽입합니다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촬영을 누르고 부록에 있는 이미지를 카메라에 비춘 뒤 ’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촬영하기‘버튼을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*학습시키고 싶은 이미지가 파일 형태로 있다면 ‘업로드’ 버튼을 눌러서 이미지를 삽입하는 방법도 가능합니다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539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학습 데이터를 충분하게 삽입합니다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엔트리에서는 클래스별로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개 이상의 이미지 파일이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973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674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모델을 학습시킬 때 클래스별로 비슷한 수의 학습 데이터를 제공해야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한 클래스의 학습 데이터가 다른 클래스의 학습 데이터보다 더 많거나 적으면 이미지를 잘못 분류할 수도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776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‘모델 학습하기’ 버튼을 눌러주세요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733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부록’에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있는 ‘테스트용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모자’를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색칠하고 우리가 학습시킨 모델이 제대로 분류하는지 확인합니다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분류기가 잘 동작하면 아래의 ‘추가하기’ 버튼을 눌러주세요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206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한 클래스의 학습 데이터가 다른 클래스보다 더 많으면 분류를 잘못하는 경우가 생깁니다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 그림과 같이 모델을 학습시킨다고 생각해봅시다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빨간 모자 클래스에는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개의 학습 데이터가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종류도 다양합니다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반면에 파란 모자 학습 데이터는 종류도 한 가지이고 개수는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5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개밖에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입력하지 않았습니다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이렇게 모델을 학습한 결과 파란 모자를 빨간 모자로 잘못 분류하는 경우가 생깁니다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그렇기 때문에 이미지 분류 모델을 만들 때에는 각 클래스별로 학습 데이터의 수를 비슷하게 맞추어야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848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 블록에 우리가 학습시킨 이미지 분류기 모델 블록이 추가된 것을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357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cs typeface="+mn-cs"/>
              </a:rPr>
              <a:t>사람 오브젝트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를 클릭하여 블록을 조립하겠습니다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우선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속성’에서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신호’를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누르고 ’신호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추가하기‘를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빨간모자’라고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신호의 이름을 쓰고 확인을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233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같은 방법으로 ‘파란 모자’ 신호도 만들어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472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다시 블록으로 돌아와서 블록을 조립해보겠습니다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안녕을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 동안 말하기’ 블록을 가져와 다음과 같이 내용을 수정합니다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245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‘학습한 모델로 인식하기’ 블록을 넣으면 이미지 분류를 시작합니다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블록을 가져온 뒤 다음과 같이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422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인식한 이미지의 인식 결과를 확인하고 신호를 보냅니다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신호 보내기 블록을 이용하면 다른 오브젝트에게 신호를 보낼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인식 결과가 ‘빨간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모자’이면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‘빨간 모자 신호 보내기’ 블록으로 신호를 보냅니다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89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583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같은 방법으로 인식 결과가 ‘파란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모자’일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때는 파란 모자 신호를 보낼 수 있도록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1110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‘안녕을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 동안 말하기’ 블록을 가져와 다음과 같이 내용을 수정하고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745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이번엔 모자들이 인식한 이미지에 따라 색이 바뀌도록 만들어봅시다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‘모자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1’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오브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젝트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블록부터 만들어봅시다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시작하기 버튼을 눌렀을 때는 모자가 숨겨져 있도록 만들기 위해 ‘모양 숨기기’ 버튼을 다음과 같이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045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신호를 받으면 모자의 모양이 나타나고 인식한 색깔로 변할 수 있도록 블록을 조합해 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우선 다음과 같이 블록을 조립하면 이미지 인식 결과가 빨간색일 때 모자 오브젝트의 모양이 나타나고 오브젝트의 색깔을 빨간색으로 바꿀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4808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같은 방법으로 이미지 인식 결과가 ‘파란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모자’이면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모자 오브젝트의 색깔이 파란색으로 바뀔 수 있도록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8152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모자 오브젝트를 클릭하면 사람 머리로 이동할 수 있도록 다음과 같이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576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모자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오브젝트를 클릭하고 같은 방법으로 블록을 조립해 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218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모자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3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오브젝트를 클릭하고 같은 방법으로 블록을 조립해 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3086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‘시작하기’ 버튼을 클릭하여 프로그램이 잘 동작하는지 확인해봅시다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이미지 인식을 하는 창이 나오면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업로드’라고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되어있는 부분을 클릭하여 촬영으로 바꿉니다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582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테스트 모자를 촬영한 뒤 ‘추가하기’ 버튼을 클릭하고 프로그램이 잘 동작하는지 확인해봅니다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27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614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0303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95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7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초록색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모자도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분류할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기능을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추가해보겠습니다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인식한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결과에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엔트리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모자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오브젝트가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초록색으로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바뀔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48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이미지를 분류할 수 있는 인공지능 모델을 바꿔보겠습니다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인공지능’ 블록 꾸러미에서 ‘모델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학습하기’를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942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‘나의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모델’에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우리가 이미 만들어 놓은 ‘모자 색깔’ 분류 모델이 남아있습니다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모델을 선택하고 아래의 학습하기를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193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‘클래스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추가하기’를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클릭하고 초록 모자 클래스를 만들어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853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초록 모자 학습 데이터의 수도 빨간 모자와 파란 모자 학습 데이터 수와 비슷하게 삽입합니다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989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‘모델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학습하기’를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클릭하여 모델을 학습시킨 이후에 이미지를 잘 분류하는지 확인해 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추가하기’를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046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이번엔 초록 모자 신호를 추가해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속성’에서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‘신호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추가하기’를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클릭하고 ‘초록모자’ 신호를 추가합니다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8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6939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인식 결과가 ‘초록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모자’인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경우 신호를 보낼 수 있도록 블록을 추가해보도록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우선 ‘사람’ 오브젝트를 선택하고 다음과 같이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443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‘안녕을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 동안 말하기’ 블록을 가져와 ‘쓰고 싶은 모자를 선택해봐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!’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라고 말할 수 있도록 다음과 같이 내용을 수정하고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062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이제 모자 오브젝트의 색깔을 추가해보도록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모자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1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오브젝트를 선택합니다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모양’을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076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파란색이나 빨간색 모자에 마우스 오른쪽 버튼을 클릭하고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복제’를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그러면 똑같은 모양이 하나 생성되는 것을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005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새롭게 생긴 모양을 선택하고 이름을 초록색으로 정해줍니다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다음 버튼을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8546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아래의 ‘채우기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색상’을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클릭하고 숫자를 각각 빨강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0,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녹색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255,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파랑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으로 정해주면 초록색을 만들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1439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오브젝트를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클릭하면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다음과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같이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초록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모자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오브젝트를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추가할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561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다시 블록으로 돌아와 블록을 추가해보도록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이미지 인식 결과가 초록색 모자인 경우 초록색 모자 오브젝트로 바꾸기 위해 다음과 같은 블록을 추가합니다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220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같은 방법으로 모자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와 모자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의 초록 모자 오브젝트를 만들고 블록을 추가하여 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726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‘시작하기’ 버튼을 클릭하여 프로그램이 잘 동작하는지 확인해봅시다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0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5763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96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058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9502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071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438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612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774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4191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299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9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2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0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6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2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6022AF9D-4FA4-4272-8D6A-B5786B8FF041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0556DD20-99DF-4A39-8AF6-2689AC2FBB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2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1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나눔스퀘어라운드 Bold" panose="020B0600000101010101" pitchFamily="50" charset="-127"/>
          <a:cs typeface="+mj-cs"/>
        </a:defRPr>
      </a:lvl1pPr>
    </p:titleStyle>
    <p:bodyStyle>
      <a:lvl1pPr marL="137160" indent="-137160" algn="l" defTabSz="54864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나눔스퀘어라운드 ExtraBold" panose="020B0600000101010101" pitchFamily="50" charset="-127"/>
          <a:ea typeface="나눔스퀘어라운드 Bold" panose="020B0600000101010101" pitchFamily="50" charset="-127"/>
          <a:cs typeface="+mn-cs"/>
        </a:defRPr>
      </a:lvl1pPr>
      <a:lvl2pPr marL="4114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나눔스퀘어라운드 ExtraBold" panose="020B0600000101010101" pitchFamily="50" charset="-127"/>
          <a:ea typeface="나눔스퀘어라운드 Bold" panose="020B0600000101010101" pitchFamily="50" charset="-127"/>
          <a:cs typeface="+mn-cs"/>
        </a:defRPr>
      </a:lvl2pPr>
      <a:lvl3pPr marL="6858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나눔스퀘어라운드 ExtraBold" panose="020B0600000101010101" pitchFamily="50" charset="-127"/>
          <a:ea typeface="나눔스퀘어라운드 Bold" panose="020B0600000101010101" pitchFamily="50" charset="-127"/>
          <a:cs typeface="+mn-cs"/>
        </a:defRPr>
      </a:lvl3pPr>
      <a:lvl4pPr marL="9601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나눔스퀘어라운드 ExtraBold" panose="020B0600000101010101" pitchFamily="50" charset="-127"/>
          <a:ea typeface="나눔스퀘어라운드 Bold" panose="020B0600000101010101" pitchFamily="50" charset="-127"/>
          <a:cs typeface="+mn-cs"/>
        </a:defRPr>
      </a:lvl4pPr>
      <a:lvl5pPr marL="123444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나눔스퀘어라운드 ExtraBold" panose="020B0600000101010101" pitchFamily="50" charset="-127"/>
          <a:ea typeface="나눔스퀘어라운드 Bold" panose="020B0600000101010101" pitchFamily="50" charset="-127"/>
          <a:cs typeface="+mn-cs"/>
        </a:defRPr>
      </a:lvl5pPr>
      <a:lvl6pPr marL="150876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ngeul.naver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laysw.or.kr/artificial/view/playswtv/672?currentTab=ai_data_video&amp;path=artificia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laysw.or.kr/artificial/view/playswtv/673?currentTab=ai_data_video&amp;path=artificia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laysw.or.kr/artificial/view/playswtv/676?currentTab=ai_data_video&amp;path=artificia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sw.or.kr/artificial/view/playswtv/677?currentTab=ai_data_video&amp;path=artificial&amp;show=al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sw.or.kr/artificial/view/playswtv/678?currentTab=ai_data_video&amp;path=artificial&amp;show=al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aver.me/G19O3Zbc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ASRRj-TYtU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BD8FCF-C2AB-6148-A5AD-BE4D4C798389}"/>
              </a:ext>
            </a:extLst>
          </p:cNvPr>
          <p:cNvSpPr/>
          <p:nvPr/>
        </p:nvSpPr>
        <p:spPr>
          <a:xfrm>
            <a:off x="-118873" y="-40562"/>
            <a:ext cx="7434073" cy="4195924"/>
          </a:xfrm>
          <a:prstGeom prst="rect">
            <a:avLst/>
          </a:prstGeom>
          <a:solidFill>
            <a:srgbClr val="79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36363F-31BA-A04A-B6DF-96B4DE98ABBD}"/>
              </a:ext>
            </a:extLst>
          </p:cNvPr>
          <p:cNvSpPr/>
          <p:nvPr/>
        </p:nvSpPr>
        <p:spPr>
          <a:xfrm>
            <a:off x="-118873" y="3565451"/>
            <a:ext cx="7434073" cy="581114"/>
          </a:xfrm>
          <a:prstGeom prst="rect">
            <a:avLst/>
          </a:prstGeom>
          <a:solidFill>
            <a:srgbClr val="5C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34DFF"/>
              </a:solidFill>
              <a:latin typeface="나눔스퀘어라운드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" y="114652"/>
            <a:ext cx="1225490" cy="51586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2176BCF-1458-48B2-9CB6-EC8BAB97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785" y="-303713"/>
            <a:ext cx="3889285" cy="25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74998-6A0E-D946-8F58-71F5AECC0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660" y="202971"/>
            <a:ext cx="1371697" cy="110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96" y="633794"/>
            <a:ext cx="342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소프트웨어야놀자 </a:t>
            </a:r>
            <a:r>
              <a:rPr lang="en-US" altLang="ko-KR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교육 시리즈</a:t>
            </a:r>
            <a:endParaRPr lang="ko-KR" altLang="en-US" sz="3200" b="1" kern="500" spc="-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429897B-79DA-2A4F-8801-B2FF9AB79CC6}"/>
              </a:ext>
            </a:extLst>
          </p:cNvPr>
          <p:cNvCxnSpPr>
            <a:cxnSpLocks/>
          </p:cNvCxnSpPr>
          <p:nvPr/>
        </p:nvCxnSpPr>
        <p:spPr>
          <a:xfrm>
            <a:off x="208737" y="962960"/>
            <a:ext cx="22947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B01084A-9DA9-7C4A-ADAB-635C8388C1D2}"/>
              </a:ext>
            </a:extLst>
          </p:cNvPr>
          <p:cNvCxnSpPr/>
          <p:nvPr/>
        </p:nvCxnSpPr>
        <p:spPr>
          <a:xfrm>
            <a:off x="1354199" y="202971"/>
            <a:ext cx="0" cy="110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511A68-3118-5441-A2C2-88B24D2DE2D9}"/>
              </a:ext>
            </a:extLst>
          </p:cNvPr>
          <p:cNvSpPr txBox="1"/>
          <p:nvPr/>
        </p:nvSpPr>
        <p:spPr>
          <a:xfrm>
            <a:off x="105496" y="1057248"/>
            <a:ext cx="677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20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en-US" altLang="ko-KR" sz="20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6. </a:t>
            </a:r>
            <a:r>
              <a:rPr lang="ko-KR" altLang="en-US" sz="20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나만의 이미지 분류 모델 만들기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712502-67D6-4A3D-82F8-7877854C7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460" y="1342825"/>
            <a:ext cx="2959219" cy="22226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21EB89-EB2C-4B7F-AB4B-CC6F67118665}"/>
              </a:ext>
            </a:extLst>
          </p:cNvPr>
          <p:cNvSpPr txBox="1"/>
          <p:nvPr/>
        </p:nvSpPr>
        <p:spPr>
          <a:xfrm>
            <a:off x="-118873" y="3631701"/>
            <a:ext cx="5712692" cy="44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문서는 나눔글꼴로 작성되었습니다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나눔글꼴 미설치시 폰트 깨짐 현상이 있을 수 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설치하기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0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B3F21-4CFE-4A89-9C68-2ACA38FE0568}"/>
              </a:ext>
            </a:extLst>
          </p:cNvPr>
          <p:cNvSpPr txBox="1"/>
          <p:nvPr/>
        </p:nvSpPr>
        <p:spPr>
          <a:xfrm>
            <a:off x="1831619" y="793234"/>
            <a:ext cx="365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인공지능 기술이 들어있을까요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1965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243507" y="1318736"/>
            <a:ext cx="6828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자신이 기획한 제품을 친구들과 공유해봅시다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친구들이 기획한 제품 중 어떤 제품이 가장 인상적인가요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이유는 무엇인가요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0370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939548" y="1011127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이번 시간에 배운 내용을 바탕으로 빈칸을 채워봅시다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726885"/>
            <a:ext cx="603526" cy="62902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22ED854-245F-4E81-B6F7-06C85F551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020167"/>
              </p:ext>
            </p:extLst>
          </p:nvPr>
        </p:nvGraphicFramePr>
        <p:xfrm>
          <a:off x="335013" y="1432745"/>
          <a:ext cx="6645175" cy="2415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389">
                  <a:extLst>
                    <a:ext uri="{9D8B030D-6E8A-4147-A177-3AD203B41FA5}">
                      <a16:colId xmlns:a16="http://schemas.microsoft.com/office/drawing/2014/main" val="1368896232"/>
                    </a:ext>
                  </a:extLst>
                </a:gridCol>
                <a:gridCol w="5066945">
                  <a:extLst>
                    <a:ext uri="{9D8B030D-6E8A-4147-A177-3AD203B41FA5}">
                      <a16:colId xmlns:a16="http://schemas.microsoft.com/office/drawing/2014/main" val="3687632697"/>
                    </a:ext>
                  </a:extLst>
                </a:gridCol>
                <a:gridCol w="1079841">
                  <a:extLst>
                    <a:ext uri="{9D8B030D-6E8A-4147-A177-3AD203B41FA5}">
                      <a16:colId xmlns:a16="http://schemas.microsoft.com/office/drawing/2014/main" val="438158499"/>
                    </a:ext>
                  </a:extLst>
                </a:gridCol>
              </a:tblGrid>
              <a:tr h="30577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문제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정답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78283"/>
                  </a:ext>
                </a:extLst>
              </a:tr>
              <a:tr h="4298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en-US" altLang="ko-KR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스마트렌즈의 식물 검색에 사용된 인공지능 기술은 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)</a:t>
                      </a: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입니다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41206"/>
                  </a:ext>
                </a:extLst>
              </a:tr>
              <a:tr h="6248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인공지능의 전통적인 방법으로는 사람의 경험적 지식을 활용하는 </a:t>
                      </a:r>
                      <a:endParaRPr lang="en-US" altLang="ko-KR" sz="1200" u="none" strike="noStrike" spc="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휴리스틱 탐색과 논리적 추론을 통해 만드는 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)</a:t>
                      </a: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등이 있습니다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75411"/>
                  </a:ext>
                </a:extLst>
              </a:tr>
              <a:tr h="6248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en-US" altLang="ko-KR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strike="noStrike" spc="-1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)</a:t>
                      </a:r>
                      <a:r>
                        <a:rPr lang="ko-KR" altLang="en-US" sz="1200" u="none" strike="noStrike" spc="-1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이란 사람이 학습을 계속하면서 점점 지능적으로 변해가는 것처럼 </a:t>
                      </a:r>
                      <a:endParaRPr lang="en-US" altLang="ko-KR" sz="1200" u="none" strike="noStrike" spc="-1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-1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컴퓨터가 학습을 통해 점점 똑똑 해지도록 만드는 방법입니다</a:t>
                      </a:r>
                      <a:r>
                        <a:rPr lang="en-US" altLang="ko-KR" sz="1200" u="none" strike="noStrike" spc="-1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88315"/>
                  </a:ext>
                </a:extLst>
              </a:tr>
              <a:tr h="4298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en-US" altLang="ko-KR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기계학습은 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)</a:t>
                      </a: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를 통해 학습합니다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 </a:t>
                      </a:r>
                      <a:endParaRPr lang="ko-KR" altLang="en-US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2459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939548" y="1011127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이번 시간에 배운 내용을 바탕으로 빈칸을 채워봅시다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726885"/>
            <a:ext cx="603526" cy="62902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9F9212-C89E-48BE-8470-B5B9A7D842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966645"/>
              </p:ext>
            </p:extLst>
          </p:nvPr>
        </p:nvGraphicFramePr>
        <p:xfrm>
          <a:off x="335013" y="1432745"/>
          <a:ext cx="6645175" cy="2415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389">
                  <a:extLst>
                    <a:ext uri="{9D8B030D-6E8A-4147-A177-3AD203B41FA5}">
                      <a16:colId xmlns:a16="http://schemas.microsoft.com/office/drawing/2014/main" val="1368896232"/>
                    </a:ext>
                  </a:extLst>
                </a:gridCol>
                <a:gridCol w="5066945">
                  <a:extLst>
                    <a:ext uri="{9D8B030D-6E8A-4147-A177-3AD203B41FA5}">
                      <a16:colId xmlns:a16="http://schemas.microsoft.com/office/drawing/2014/main" val="3687632697"/>
                    </a:ext>
                  </a:extLst>
                </a:gridCol>
                <a:gridCol w="1079841">
                  <a:extLst>
                    <a:ext uri="{9D8B030D-6E8A-4147-A177-3AD203B41FA5}">
                      <a16:colId xmlns:a16="http://schemas.microsoft.com/office/drawing/2014/main" val="438158499"/>
                    </a:ext>
                  </a:extLst>
                </a:gridCol>
              </a:tblGrid>
              <a:tr h="30577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문제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정답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78283"/>
                  </a:ext>
                </a:extLst>
              </a:tr>
              <a:tr h="4298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en-US" altLang="ko-KR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스마트렌즈의 식물 검색에 사용된 인공지능 기술은 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)</a:t>
                      </a: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입니다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 분류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41206"/>
                  </a:ext>
                </a:extLst>
              </a:tr>
              <a:tr h="6248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인공지능의 전통적인 방법으로는 사람의 경험적 지식을 활용하는 </a:t>
                      </a:r>
                      <a:endParaRPr lang="en-US" altLang="ko-KR" sz="1200" u="none" strike="noStrike" spc="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휴리스틱 탐색과 논리적 추론을 통해 만드는 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)</a:t>
                      </a: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등이 있습니다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전문가 시스템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75411"/>
                  </a:ext>
                </a:extLst>
              </a:tr>
              <a:tr h="6248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en-US" altLang="ko-KR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strike="noStrike" spc="-1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)</a:t>
                      </a:r>
                      <a:r>
                        <a:rPr lang="ko-KR" altLang="en-US" sz="1200" u="none" strike="noStrike" spc="-1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이란 사람이 학습을 계속하면서 점점 지능적으로 변해가는 것처럼 </a:t>
                      </a:r>
                      <a:endParaRPr lang="en-US" altLang="ko-KR" sz="1200" u="none" strike="noStrike" spc="-1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-1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컴퓨터가 학습을 통해 점점 똑똑 해지도록 만드는 방법입니다</a:t>
                      </a:r>
                      <a:r>
                        <a:rPr lang="en-US" altLang="ko-KR" sz="1200" u="none" strike="noStrike" spc="-1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기계학습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88315"/>
                  </a:ext>
                </a:extLst>
              </a:tr>
              <a:tr h="4298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en-US" altLang="ko-KR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기계학습은 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)</a:t>
                      </a:r>
                      <a:r>
                        <a:rPr lang="ko-KR" altLang="en-US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를 통해 학습합니다</a:t>
                      </a:r>
                      <a:r>
                        <a:rPr lang="en-US" altLang="ko-KR" sz="1200" u="none" strike="noStrike" spc="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 </a:t>
                      </a:r>
                      <a:endParaRPr lang="ko-KR" altLang="en-US" sz="1200" b="0" i="0" u="none" strike="noStrike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036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939548" y="1011127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이번 시간에 배운 내용을 바탕으로 빈칸을 채워봅시다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726885"/>
            <a:ext cx="603526" cy="62902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2AD87A5-DAF1-4B2C-873F-4B654B760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798462"/>
              </p:ext>
            </p:extLst>
          </p:nvPr>
        </p:nvGraphicFramePr>
        <p:xfrm>
          <a:off x="335013" y="1432746"/>
          <a:ext cx="6645174" cy="25121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390">
                  <a:extLst>
                    <a:ext uri="{9D8B030D-6E8A-4147-A177-3AD203B41FA5}">
                      <a16:colId xmlns:a16="http://schemas.microsoft.com/office/drawing/2014/main" val="1368896232"/>
                    </a:ext>
                  </a:extLst>
                </a:gridCol>
                <a:gridCol w="5066943">
                  <a:extLst>
                    <a:ext uri="{9D8B030D-6E8A-4147-A177-3AD203B41FA5}">
                      <a16:colId xmlns:a16="http://schemas.microsoft.com/office/drawing/2014/main" val="3687632697"/>
                    </a:ext>
                  </a:extLst>
                </a:gridCol>
                <a:gridCol w="1079841">
                  <a:extLst>
                    <a:ext uri="{9D8B030D-6E8A-4147-A177-3AD203B41FA5}">
                      <a16:colId xmlns:a16="http://schemas.microsoft.com/office/drawing/2014/main" val="438158499"/>
                    </a:ext>
                  </a:extLst>
                </a:gridCol>
              </a:tblGrid>
              <a:tr h="29434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문제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정답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78283"/>
                  </a:ext>
                </a:extLst>
              </a:tr>
              <a:tr h="803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)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딥러닝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이라는 기술이 개발되면서 이미지나 소리와 같은 복잡한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 속에서도 데이터의 특징을 찾아내어 좋은 성능을 가진 인공지능을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개발할 수 있게 되었습니다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41206"/>
                  </a:ext>
                </a:extLst>
              </a:tr>
              <a:tr h="538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)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은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다양한 데이터를 보여주고 이 데이터들이 어떤 것인지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정답을 미리 알려주며 학습하는 방법입니다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75411"/>
                  </a:ext>
                </a:extLst>
              </a:tr>
              <a:tr h="538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지도학습에서 ‘사과’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‘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바나나’와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같이 각 데이터에 해당하는 정답을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)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또는 ‘</a:t>
                      </a:r>
                      <a:r>
                        <a:rPr lang="ko-KR" altLang="en-US" sz="1100" kern="0" spc="-1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클래스’라고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합니다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88315"/>
                  </a:ext>
                </a:extLst>
              </a:tr>
              <a:tr h="317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지도학습은 가까운 미래의 날씨 등을 </a:t>
                      </a: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  )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할 때 사용할 수 있습니다</a:t>
                      </a: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9876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939548" y="1011127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이번 시간에 배운 내용을 바탕으로 빈칸을 채워봅시다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726885"/>
            <a:ext cx="603526" cy="62902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138AABE-921B-416F-A5EB-0D3C6F9A4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193795"/>
              </p:ext>
            </p:extLst>
          </p:nvPr>
        </p:nvGraphicFramePr>
        <p:xfrm>
          <a:off x="335013" y="1432746"/>
          <a:ext cx="6645174" cy="25121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390">
                  <a:extLst>
                    <a:ext uri="{9D8B030D-6E8A-4147-A177-3AD203B41FA5}">
                      <a16:colId xmlns:a16="http://schemas.microsoft.com/office/drawing/2014/main" val="1368896232"/>
                    </a:ext>
                  </a:extLst>
                </a:gridCol>
                <a:gridCol w="5066943">
                  <a:extLst>
                    <a:ext uri="{9D8B030D-6E8A-4147-A177-3AD203B41FA5}">
                      <a16:colId xmlns:a16="http://schemas.microsoft.com/office/drawing/2014/main" val="3687632697"/>
                    </a:ext>
                  </a:extLst>
                </a:gridCol>
                <a:gridCol w="1079841">
                  <a:extLst>
                    <a:ext uri="{9D8B030D-6E8A-4147-A177-3AD203B41FA5}">
                      <a16:colId xmlns:a16="http://schemas.microsoft.com/office/drawing/2014/main" val="438158499"/>
                    </a:ext>
                  </a:extLst>
                </a:gridCol>
              </a:tblGrid>
              <a:tr h="29434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문제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정답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78283"/>
                  </a:ext>
                </a:extLst>
              </a:tr>
              <a:tr h="8034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)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딥러닝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이라는 기술이 개발되면서 이미지나 소리와 같은 복잡한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 속에서도 데이터의 특징을 찾아내어 좋은 성능을 가진 인공지능을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개발할 수 있게 되었습니다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심층학습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41206"/>
                  </a:ext>
                </a:extLst>
              </a:tr>
              <a:tr h="538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)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은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다양한 데이터를 보여주고 이 데이터들이 어떤 것인지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정답을 미리 알려주며 학습하는 방법입니다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75411"/>
                  </a:ext>
                </a:extLst>
              </a:tr>
              <a:tr h="538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지도학습에서 ‘사과’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‘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바나나’와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같이 각 데이터에 해당하는 정답을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)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또는 ‘</a:t>
                      </a:r>
                      <a:r>
                        <a:rPr lang="ko-KR" altLang="en-US" sz="1100" kern="0" spc="-10" dirty="0" err="1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클래스’라고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합니다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레이블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88315"/>
                  </a:ext>
                </a:extLst>
              </a:tr>
              <a:tr h="317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지도학습은 가까운 미래의 날씨 등을 </a:t>
                      </a: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  )</a:t>
                      </a:r>
                      <a:r>
                        <a:rPr lang="ko-KR" altLang="en-US" sz="1100" kern="0" spc="-5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할 때 사용할 수 있습니다</a:t>
                      </a:r>
                      <a:r>
                        <a:rPr lang="en-US" altLang="ko-KR" sz="1100" kern="0" spc="-5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예측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8753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939548" y="1011127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이번 시간에 배운 내용을 바탕으로 빈칸을 채워봅시다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726885"/>
            <a:ext cx="603526" cy="62902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AF4ABB3-2730-49CA-A743-F669BB3B4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428564"/>
              </p:ext>
            </p:extLst>
          </p:nvPr>
        </p:nvGraphicFramePr>
        <p:xfrm>
          <a:off x="335012" y="1432746"/>
          <a:ext cx="6770638" cy="25184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800">
                  <a:extLst>
                    <a:ext uri="{9D8B030D-6E8A-4147-A177-3AD203B41FA5}">
                      <a16:colId xmlns:a16="http://schemas.microsoft.com/office/drawing/2014/main" val="1368896232"/>
                    </a:ext>
                  </a:extLst>
                </a:gridCol>
                <a:gridCol w="5162609">
                  <a:extLst>
                    <a:ext uri="{9D8B030D-6E8A-4147-A177-3AD203B41FA5}">
                      <a16:colId xmlns:a16="http://schemas.microsoft.com/office/drawing/2014/main" val="3687632697"/>
                    </a:ext>
                  </a:extLst>
                </a:gridCol>
                <a:gridCol w="1100229">
                  <a:extLst>
                    <a:ext uri="{9D8B030D-6E8A-4147-A177-3AD203B41FA5}">
                      <a16:colId xmlns:a16="http://schemas.microsoft.com/office/drawing/2014/main" val="438158499"/>
                    </a:ext>
                  </a:extLst>
                </a:gridCol>
              </a:tblGrid>
              <a:tr h="26925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문제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정답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78283"/>
                  </a:ext>
                </a:extLst>
              </a:tr>
              <a:tr h="381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지도학습은 스팸 메일을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)</a:t>
                      </a:r>
                      <a:r>
                        <a:rPr lang="ko-KR" altLang="en-US" sz="1100" kern="0" spc="-3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하는 데에도 사용될 수 있습니다</a:t>
                      </a:r>
                      <a:r>
                        <a:rPr lang="en-US" altLang="ko-KR" sz="1100" kern="0" spc="-3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41206"/>
                  </a:ext>
                </a:extLst>
              </a:tr>
              <a:tr h="322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정답 레이블이 없는 데이터로 학습하는 것을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 )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이라고 합니다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75411"/>
                  </a:ext>
                </a:extLst>
              </a:tr>
              <a:tr h="492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11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비지도학습을 통해 비슷한 패턴을 가지고 있는 데이터들끼리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모아주는 것을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     )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라고 합니다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88315"/>
                  </a:ext>
                </a:extLst>
              </a:tr>
              <a:tr h="492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컴퓨터가 시행착오를 통해 보상을 최대한으로 많이 받을 수 있는 방향으로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학습하는 것을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    )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라고 합니다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4186"/>
                  </a:ext>
                </a:extLst>
              </a:tr>
              <a:tr h="4572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강화학습은 바둑을 두는 인공지능인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제로에 사용된 학습 방법입니다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887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5648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939548" y="1011127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이번 시간에 배운 내용을 바탕으로 빈칸을 채워봅시다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726885"/>
            <a:ext cx="603526" cy="62902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D822CF-CF4F-41FA-8C23-6F23F2718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1537124"/>
              </p:ext>
            </p:extLst>
          </p:nvPr>
        </p:nvGraphicFramePr>
        <p:xfrm>
          <a:off x="335012" y="1432746"/>
          <a:ext cx="6770638" cy="25184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800">
                  <a:extLst>
                    <a:ext uri="{9D8B030D-6E8A-4147-A177-3AD203B41FA5}">
                      <a16:colId xmlns:a16="http://schemas.microsoft.com/office/drawing/2014/main" val="1368896232"/>
                    </a:ext>
                  </a:extLst>
                </a:gridCol>
                <a:gridCol w="5162609">
                  <a:extLst>
                    <a:ext uri="{9D8B030D-6E8A-4147-A177-3AD203B41FA5}">
                      <a16:colId xmlns:a16="http://schemas.microsoft.com/office/drawing/2014/main" val="3687632697"/>
                    </a:ext>
                  </a:extLst>
                </a:gridCol>
                <a:gridCol w="1100229">
                  <a:extLst>
                    <a:ext uri="{9D8B030D-6E8A-4147-A177-3AD203B41FA5}">
                      <a16:colId xmlns:a16="http://schemas.microsoft.com/office/drawing/2014/main" val="438158499"/>
                    </a:ext>
                  </a:extLst>
                </a:gridCol>
              </a:tblGrid>
              <a:tr h="26925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문제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정답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78283"/>
                  </a:ext>
                </a:extLst>
              </a:tr>
              <a:tr h="3812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3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지도학습은 스팸 메일을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)</a:t>
                      </a:r>
                      <a:r>
                        <a:rPr lang="ko-KR" altLang="en-US" sz="1100" kern="0" spc="-3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하는 데에도 사용될 수 있습니다</a:t>
                      </a:r>
                      <a:r>
                        <a:rPr lang="en-US" altLang="ko-KR" sz="1100" kern="0" spc="-3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분류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341206"/>
                  </a:ext>
                </a:extLst>
              </a:tr>
              <a:tr h="322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정답 레이블이 없는 데이터로 학습하는 것을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 )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이라고 합니다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비지도학습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75411"/>
                  </a:ext>
                </a:extLst>
              </a:tr>
              <a:tr h="492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11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비지도학습을 통해 비슷한 패턴을 가지고 있는 데이터들끼리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모아주는 것을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     )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라고 합니다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군집화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188315"/>
                  </a:ext>
                </a:extLst>
              </a:tr>
              <a:tr h="492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12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컴퓨터가 시행착오를 통해 보상을 최대한으로 많이 받을 수 있는 방향으로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학습하는 것을 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    )</a:t>
                      </a:r>
                      <a:r>
                        <a:rPr lang="ko-KR" altLang="en-US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라고 합니다</a:t>
                      </a:r>
                      <a:r>
                        <a:rPr lang="en-US" altLang="ko-KR" sz="1100" kern="0" spc="-1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강화학습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4186"/>
                  </a:ext>
                </a:extLst>
              </a:tr>
              <a:tr h="4572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강화학습은 바둑을 두는 인공지능인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              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제로에 사용된 학습 방법입니다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FF0000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알파고</a:t>
                      </a: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887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6503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EFB67-D72C-4097-9CC0-7AFAA1D52AD0}"/>
              </a:ext>
            </a:extLst>
          </p:cNvPr>
          <p:cNvSpPr txBox="1"/>
          <p:nvPr/>
        </p:nvSpPr>
        <p:spPr>
          <a:xfrm>
            <a:off x="1265722" y="1002738"/>
            <a:ext cx="478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빙고 게임을 해봅시다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ACD5970-1BB2-4C6B-8FBB-280872F4C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87811"/>
              </p:ext>
            </p:extLst>
          </p:nvPr>
        </p:nvGraphicFramePr>
        <p:xfrm>
          <a:off x="1687940" y="1625225"/>
          <a:ext cx="3939320" cy="2222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830">
                  <a:extLst>
                    <a:ext uri="{9D8B030D-6E8A-4147-A177-3AD203B41FA5}">
                      <a16:colId xmlns:a16="http://schemas.microsoft.com/office/drawing/2014/main" val="3604087626"/>
                    </a:ext>
                  </a:extLst>
                </a:gridCol>
                <a:gridCol w="984830">
                  <a:extLst>
                    <a:ext uri="{9D8B030D-6E8A-4147-A177-3AD203B41FA5}">
                      <a16:colId xmlns:a16="http://schemas.microsoft.com/office/drawing/2014/main" val="2789305840"/>
                    </a:ext>
                  </a:extLst>
                </a:gridCol>
                <a:gridCol w="984830">
                  <a:extLst>
                    <a:ext uri="{9D8B030D-6E8A-4147-A177-3AD203B41FA5}">
                      <a16:colId xmlns:a16="http://schemas.microsoft.com/office/drawing/2014/main" val="1685098473"/>
                    </a:ext>
                  </a:extLst>
                </a:gridCol>
                <a:gridCol w="984830">
                  <a:extLst>
                    <a:ext uri="{9D8B030D-6E8A-4147-A177-3AD203B41FA5}">
                      <a16:colId xmlns:a16="http://schemas.microsoft.com/office/drawing/2014/main" val="2184698355"/>
                    </a:ext>
                  </a:extLst>
                </a:gridCol>
              </a:tblGrid>
              <a:tr h="555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57636"/>
                  </a:ext>
                </a:extLst>
              </a:tr>
              <a:tr h="555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02418"/>
                  </a:ext>
                </a:extLst>
              </a:tr>
              <a:tr h="555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072841"/>
                  </a:ext>
                </a:extLst>
              </a:tr>
              <a:tr h="555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122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425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D5CF8E-3C09-4978-B09A-8BD2D2D0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83078"/>
              </p:ext>
            </p:extLst>
          </p:nvPr>
        </p:nvGraphicFramePr>
        <p:xfrm>
          <a:off x="204403" y="1804249"/>
          <a:ext cx="6906395" cy="1441664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5377186">
                  <a:extLst>
                    <a:ext uri="{9D8B030D-6E8A-4147-A177-3AD203B41FA5}">
                      <a16:colId xmlns:a16="http://schemas.microsoft.com/office/drawing/2014/main" val="2715286292"/>
                    </a:ext>
                  </a:extLst>
                </a:gridCol>
                <a:gridCol w="1529209">
                  <a:extLst>
                    <a:ext uri="{9D8B030D-6E8A-4147-A177-3AD203B41FA5}">
                      <a16:colId xmlns:a16="http://schemas.microsoft.com/office/drawing/2014/main" val="4073579890"/>
                    </a:ext>
                  </a:extLst>
                </a:gridCol>
              </a:tblGrid>
              <a:tr h="455791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컴퓨터가 학습하는 방법을 설명할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176075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이미지 분류 모델을 이용하여 인공지능 프로그램을 만들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777631"/>
                  </a:ext>
                </a:extLst>
              </a:tr>
              <a:tr h="497723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이미지 분류 기술이 가져올 수 있는 사회적 영향에 대해 이야기할 수 있다</a:t>
                      </a:r>
                      <a:r>
                        <a:rPr lang="en-US" altLang="ko-KR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6244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1844444" y="1011127"/>
            <a:ext cx="3626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주제에서 배운 내용을 생각하며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스스로 평가해봅시다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339847-7B08-4BA3-86EE-C98436AE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40" y="814115"/>
            <a:ext cx="848952" cy="8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11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EE8C0-880E-F546-9999-7511A67311E6}"/>
              </a:ext>
            </a:extLst>
          </p:cNvPr>
          <p:cNvSpPr txBox="1"/>
          <p:nvPr/>
        </p:nvSpPr>
        <p:spPr>
          <a:xfrm>
            <a:off x="367990" y="3142234"/>
            <a:ext cx="6579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저작물은 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저작자표시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비영리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4.0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국제 라이선스에 따라 이용할 수 있습니다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라이선스 조건에도 불구하고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강사들이 교육 목적으로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사립학교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지역아동센터 등 공공기관에서 진행하는 수업만 해당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사용하는 경우에만 영리 목적의 사용이 허용되며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출판사 또는 학원 등 영리기관에서의 사용은 금지됩니다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kumimoji="1" lang="ko-Kore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26497-9C97-874B-B95F-B037185C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7" y="2757997"/>
            <a:ext cx="965509" cy="3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0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95546-866A-46E6-95EE-957552BB205D}"/>
              </a:ext>
            </a:extLst>
          </p:cNvPr>
          <p:cNvSpPr txBox="1"/>
          <p:nvPr/>
        </p:nvSpPr>
        <p:spPr>
          <a:xfrm>
            <a:off x="2127373" y="1716980"/>
            <a:ext cx="30604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분류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기능을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바탕으로 한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75AB1-31C8-42EF-BE47-E793DE4AC6FC}"/>
              </a:ext>
            </a:extLst>
          </p:cNvPr>
          <p:cNvSpPr txBox="1"/>
          <p:nvPr/>
        </p:nvSpPr>
        <p:spPr>
          <a:xfrm>
            <a:off x="1831619" y="793234"/>
            <a:ext cx="365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인공지능 기술이 들어있을까요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5F999A-D1CC-4EC0-ABD3-63EA8C16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054" y="2150693"/>
            <a:ext cx="801542" cy="801542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379A08B0-3EA1-429A-9F15-28C2CE639F80}"/>
              </a:ext>
            </a:extLst>
          </p:cNvPr>
          <p:cNvCxnSpPr>
            <a:cxnSpLocks/>
          </p:cNvCxnSpPr>
          <p:nvPr/>
        </p:nvCxnSpPr>
        <p:spPr>
          <a:xfrm>
            <a:off x="1397780" y="1340334"/>
            <a:ext cx="456250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312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16" y="1765500"/>
            <a:ext cx="1266641" cy="13777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16" y="1548351"/>
            <a:ext cx="3187547" cy="1015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4420-4A62-5A4B-B8D9-C10A44433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41" y="3814478"/>
            <a:ext cx="1370143" cy="1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29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6AD5AA-BF51-41AB-AF3C-391BD4D6A000}"/>
              </a:ext>
            </a:extLst>
          </p:cNvPr>
          <p:cNvSpPr/>
          <p:nvPr/>
        </p:nvSpPr>
        <p:spPr>
          <a:xfrm>
            <a:off x="719632" y="853441"/>
            <a:ext cx="5914848" cy="30288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2BFB0-7640-43B8-815F-A64F98383A8C}"/>
              </a:ext>
            </a:extLst>
          </p:cNvPr>
          <p:cNvSpPr txBox="1"/>
          <p:nvPr/>
        </p:nvSpPr>
        <p:spPr>
          <a:xfrm>
            <a:off x="2820037" y="988020"/>
            <a:ext cx="167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68CF19-2029-4FF1-8634-ADB4A5017610}"/>
              </a:ext>
            </a:extLst>
          </p:cNvPr>
          <p:cNvSpPr/>
          <p:nvPr/>
        </p:nvSpPr>
        <p:spPr>
          <a:xfrm>
            <a:off x="1339925" y="1554356"/>
            <a:ext cx="1332156" cy="289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탐색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5D65E3-23A1-40D8-B636-159D6EEAE5B0}"/>
              </a:ext>
            </a:extLst>
          </p:cNvPr>
          <p:cNvSpPr/>
          <p:nvPr/>
        </p:nvSpPr>
        <p:spPr>
          <a:xfrm>
            <a:off x="940425" y="2126012"/>
            <a:ext cx="1332156" cy="289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전문가 시스템</a:t>
            </a:r>
          </a:p>
        </p:txBody>
      </p:sp>
    </p:spTree>
    <p:extLst>
      <p:ext uri="{BB962C8B-B14F-4D97-AF65-F5344CB8AC3E}">
        <p14:creationId xmlns:p14="http://schemas.microsoft.com/office/powerpoint/2010/main" val="191476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00F762-32E3-4AB8-8A68-CD619F2B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1216" y="2280601"/>
            <a:ext cx="1836819" cy="18341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556181" y="793234"/>
            <a:ext cx="220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전문가 시스템의 한계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18D324-44EC-4BF2-898C-FB663F39CC4A}"/>
              </a:ext>
            </a:extLst>
          </p:cNvPr>
          <p:cNvGrpSpPr/>
          <p:nvPr/>
        </p:nvGrpSpPr>
        <p:grpSpPr>
          <a:xfrm>
            <a:off x="3333784" y="1288799"/>
            <a:ext cx="2935964" cy="1188721"/>
            <a:chOff x="657934" y="2421833"/>
            <a:chExt cx="2958742" cy="1263270"/>
          </a:xfrm>
        </p:grpSpPr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651589B4-04A7-4105-B59E-924C86F8C98B}"/>
                </a:ext>
              </a:extLst>
            </p:cNvPr>
            <p:cNvSpPr/>
            <p:nvPr/>
          </p:nvSpPr>
          <p:spPr>
            <a:xfrm>
              <a:off x="657934" y="2421833"/>
              <a:ext cx="2408944" cy="1263270"/>
            </a:xfrm>
            <a:prstGeom prst="wedgeRoundRectCallout">
              <a:avLst>
                <a:gd name="adj1" fmla="val -106073"/>
                <a:gd name="adj2" fmla="val 7314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4F17AD-2E24-419F-BA7D-D9320A151A19}"/>
                </a:ext>
              </a:extLst>
            </p:cNvPr>
            <p:cNvSpPr txBox="1"/>
            <p:nvPr/>
          </p:nvSpPr>
          <p:spPr>
            <a:xfrm>
              <a:off x="911182" y="2658019"/>
              <a:ext cx="2705494" cy="784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kern="500" spc="-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</a:t>
              </a:r>
              <a:r>
                <a:rPr lang="en-US" altLang="ko-KR" sz="1400" b="1" kern="500" spc="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1400" b="1" spc="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사람의 지식을 모두</a:t>
              </a:r>
              <a:endParaRPr lang="en-US" altLang="ko-KR" sz="1400" b="1" spc="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ko-KR" altLang="en-US" sz="1400" b="1" spc="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규칙 형태로 표현하여 </a:t>
              </a:r>
              <a:endParaRPr lang="en-US" altLang="ko-KR" sz="1400" b="1" spc="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ko-KR" altLang="en-US" sz="1400" b="1" spc="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저장해야 해서 어려웠고</a:t>
              </a:r>
              <a:r>
                <a:rPr lang="en-US" altLang="ko-KR" sz="1400" b="1" spc="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</a:t>
              </a:r>
            </a:p>
          </p:txBody>
        </p:sp>
      </p:grpSp>
      <p:sp>
        <p:nvSpPr>
          <p:cNvPr id="17" name="사각형: 둥근 모서리 10">
            <a:extLst>
              <a:ext uri="{FF2B5EF4-FFF2-40B4-BE49-F238E27FC236}">
                <a16:creationId xmlns:a16="http://schemas.microsoft.com/office/drawing/2014/main" id="{A5E3CDBA-72B7-40B9-89F3-59D7EF250D82}"/>
              </a:ext>
            </a:extLst>
          </p:cNvPr>
          <p:cNvSpPr/>
          <p:nvPr/>
        </p:nvSpPr>
        <p:spPr>
          <a:xfrm>
            <a:off x="3657600" y="2603753"/>
            <a:ext cx="3210560" cy="1073363"/>
          </a:xfrm>
          <a:prstGeom prst="wedgeRoundRectCallout">
            <a:avLst>
              <a:gd name="adj1" fmla="val -101255"/>
              <a:gd name="adj2" fmla="val -985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B114B-F835-4B8C-A546-D18E952A3790}"/>
              </a:ext>
            </a:extLst>
          </p:cNvPr>
          <p:cNvSpPr txBox="1"/>
          <p:nvPr/>
        </p:nvSpPr>
        <p:spPr>
          <a:xfrm>
            <a:off x="3869027" y="2737330"/>
            <a:ext cx="2871595" cy="817245"/>
          </a:xfrm>
          <a:prstGeom prst="wedgeRoundRectCallou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전문가마다 가지고 있는 규칙이 다른 경우가 많아 하나의 공통된 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규칙을 정하기 어려웠어요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31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798236" y="793234"/>
            <a:ext cx="171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기계학습의 등장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77F47-D245-4345-A174-810D9957FAEF}"/>
              </a:ext>
            </a:extLst>
          </p:cNvPr>
          <p:cNvSpPr txBox="1"/>
          <p:nvPr/>
        </p:nvSpPr>
        <p:spPr>
          <a:xfrm>
            <a:off x="1773110" y="1657290"/>
            <a:ext cx="3768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인공지능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FFFF8B-4BB7-4356-B1C9-CBD5B4C86C1B}"/>
              </a:ext>
            </a:extLst>
          </p:cNvPr>
          <p:cNvSpPr txBox="1"/>
          <p:nvPr/>
        </p:nvSpPr>
        <p:spPr>
          <a:xfrm>
            <a:off x="1811582" y="2152014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속에서 스스로 규칙을 발견</a:t>
            </a:r>
          </a:p>
        </p:txBody>
      </p:sp>
    </p:spTree>
    <p:extLst>
      <p:ext uri="{BB962C8B-B14F-4D97-AF65-F5344CB8AC3E}">
        <p14:creationId xmlns:p14="http://schemas.microsoft.com/office/powerpoint/2010/main" val="415362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798236" y="793234"/>
            <a:ext cx="171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기계학습의 등장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77F47-D245-4345-A174-810D9957FAEF}"/>
              </a:ext>
            </a:extLst>
          </p:cNvPr>
          <p:cNvSpPr txBox="1"/>
          <p:nvPr/>
        </p:nvSpPr>
        <p:spPr>
          <a:xfrm>
            <a:off x="1773110" y="1657290"/>
            <a:ext cx="3768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인공지능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FFFF8B-4BB7-4356-B1C9-CBD5B4C86C1B}"/>
              </a:ext>
            </a:extLst>
          </p:cNvPr>
          <p:cNvSpPr txBox="1"/>
          <p:nvPr/>
        </p:nvSpPr>
        <p:spPr>
          <a:xfrm>
            <a:off x="1811582" y="2152014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속에서 스스로 규칙을 발견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7CF3D2B-E275-4E76-B7AD-A508D39319CB}"/>
              </a:ext>
            </a:extLst>
          </p:cNvPr>
          <p:cNvSpPr/>
          <p:nvPr/>
        </p:nvSpPr>
        <p:spPr>
          <a:xfrm>
            <a:off x="1017665" y="2955686"/>
            <a:ext cx="419855" cy="29257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181451-2FCC-4C6C-AF62-055A9A9551A1}"/>
              </a:ext>
            </a:extLst>
          </p:cNvPr>
          <p:cNvSpPr txBox="1"/>
          <p:nvPr/>
        </p:nvSpPr>
        <p:spPr>
          <a:xfrm>
            <a:off x="1694563" y="2901920"/>
            <a:ext cx="3926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전통적인 인공지능이 가진 한계 극복</a:t>
            </a:r>
          </a:p>
        </p:txBody>
      </p:sp>
    </p:spTree>
    <p:extLst>
      <p:ext uri="{BB962C8B-B14F-4D97-AF65-F5344CB8AC3E}">
        <p14:creationId xmlns:p14="http://schemas.microsoft.com/office/powerpoint/2010/main" val="3492854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897EBA-C363-4C7B-BD0C-78FEC6986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480" y="977900"/>
            <a:ext cx="3354241" cy="2027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483B8-F629-43BC-AB91-8298D051447E}"/>
              </a:ext>
            </a:extLst>
          </p:cNvPr>
          <p:cNvSpPr txBox="1"/>
          <p:nvPr/>
        </p:nvSpPr>
        <p:spPr>
          <a:xfrm>
            <a:off x="622561" y="3205289"/>
            <a:ext cx="60700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0" i="0" u="none" strike="noStrike" dirty="0">
                <a:solidFill>
                  <a:srgbClr val="99999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https://www.playsw.or.kr/artificial/view/playswtv/672?currentTab=ai_data_video&amp;path=artificial</a:t>
            </a:r>
            <a:endParaRPr lang="ko-KR" altLang="en-US" sz="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099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8C8DB4-8B0A-41E0-ABB7-FC5A40E047FB}"/>
              </a:ext>
            </a:extLst>
          </p:cNvPr>
          <p:cNvSpPr/>
          <p:nvPr/>
        </p:nvSpPr>
        <p:spPr>
          <a:xfrm>
            <a:off x="719632" y="853441"/>
            <a:ext cx="5914848" cy="30288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D526A-D3EA-4F7F-A599-46BEDAB41985}"/>
              </a:ext>
            </a:extLst>
          </p:cNvPr>
          <p:cNvSpPr txBox="1"/>
          <p:nvPr/>
        </p:nvSpPr>
        <p:spPr>
          <a:xfrm>
            <a:off x="2820037" y="988020"/>
            <a:ext cx="167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9E8EA-88A2-46C6-AC80-4859EE83E494}"/>
              </a:ext>
            </a:extLst>
          </p:cNvPr>
          <p:cNvSpPr/>
          <p:nvPr/>
        </p:nvSpPr>
        <p:spPr>
          <a:xfrm>
            <a:off x="1339925" y="1554356"/>
            <a:ext cx="1332156" cy="289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탐색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BA4D4D-1DA5-4709-9AAF-29675F08166A}"/>
              </a:ext>
            </a:extLst>
          </p:cNvPr>
          <p:cNvSpPr/>
          <p:nvPr/>
        </p:nvSpPr>
        <p:spPr>
          <a:xfrm>
            <a:off x="940425" y="2126012"/>
            <a:ext cx="1332156" cy="289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전문가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75AED67-DC93-44E6-9867-80D8471684B3}"/>
              </a:ext>
            </a:extLst>
          </p:cNvPr>
          <p:cNvSpPr/>
          <p:nvPr/>
        </p:nvSpPr>
        <p:spPr>
          <a:xfrm>
            <a:off x="3139440" y="1522708"/>
            <a:ext cx="3132536" cy="19357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33EBC-9B4B-4BAB-ABEC-29B054085FA9}"/>
              </a:ext>
            </a:extLst>
          </p:cNvPr>
          <p:cNvSpPr txBox="1"/>
          <p:nvPr/>
        </p:nvSpPr>
        <p:spPr>
          <a:xfrm>
            <a:off x="3972748" y="1714013"/>
            <a:ext cx="167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기계학습</a:t>
            </a:r>
          </a:p>
        </p:txBody>
      </p:sp>
    </p:spTree>
    <p:extLst>
      <p:ext uri="{BB962C8B-B14F-4D97-AF65-F5344CB8AC3E}">
        <p14:creationId xmlns:p14="http://schemas.microsoft.com/office/powerpoint/2010/main" val="243124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32808E-ED74-44E7-A840-1609A0A8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2280601"/>
            <a:ext cx="1836819" cy="183681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11221A0-B8B8-46E1-84B3-CAC14BAFE3CB}"/>
              </a:ext>
            </a:extLst>
          </p:cNvPr>
          <p:cNvSpPr/>
          <p:nvPr/>
        </p:nvSpPr>
        <p:spPr>
          <a:xfrm>
            <a:off x="3333784" y="1288800"/>
            <a:ext cx="2731736" cy="991802"/>
          </a:xfrm>
          <a:prstGeom prst="wedgeRoundRectCallout">
            <a:avLst>
              <a:gd name="adj1" fmla="val -106073"/>
              <a:gd name="adj2" fmla="val 73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9C5315-4E38-4BB7-B51F-3254D6382EF4}"/>
              </a:ext>
            </a:extLst>
          </p:cNvPr>
          <p:cNvSpPr txBox="1"/>
          <p:nvPr/>
        </p:nvSpPr>
        <p:spPr>
          <a:xfrm>
            <a:off x="524700" y="188315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기계학습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325855-AA82-4C5C-BFEC-33E35F596F49}"/>
              </a:ext>
            </a:extLst>
          </p:cNvPr>
          <p:cNvSpPr txBox="1"/>
          <p:nvPr/>
        </p:nvSpPr>
        <p:spPr>
          <a:xfrm>
            <a:off x="3476024" y="1495260"/>
            <a:ext cx="2589496" cy="578882"/>
          </a:xfrm>
          <a:prstGeom prst="wedgeRoundRectCallou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데이터만 있으면 학습을 통해 </a:t>
            </a:r>
            <a:endParaRPr lang="en-US" altLang="ko-KR" sz="1400" b="1" kern="500" spc="-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규칙을 찾을 수 있어</a:t>
            </a:r>
            <a:r>
              <a:rPr lang="en-US" altLang="ko-KR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09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32808E-ED74-44E7-A840-1609A0A8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1" y="2280601"/>
            <a:ext cx="1836819" cy="1836819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11221A0-B8B8-46E1-84B3-CAC14BAFE3CB}"/>
              </a:ext>
            </a:extLst>
          </p:cNvPr>
          <p:cNvSpPr/>
          <p:nvPr/>
        </p:nvSpPr>
        <p:spPr>
          <a:xfrm>
            <a:off x="3333784" y="1288800"/>
            <a:ext cx="2731736" cy="991802"/>
          </a:xfrm>
          <a:prstGeom prst="wedgeRoundRectCallout">
            <a:avLst>
              <a:gd name="adj1" fmla="val -106073"/>
              <a:gd name="adj2" fmla="val 73149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사각형: 둥근 모서리 10">
            <a:extLst>
              <a:ext uri="{FF2B5EF4-FFF2-40B4-BE49-F238E27FC236}">
                <a16:creationId xmlns:a16="http://schemas.microsoft.com/office/drawing/2014/main" id="{66776DAB-F359-4AA0-B11F-8BB570C9847E}"/>
              </a:ext>
            </a:extLst>
          </p:cNvPr>
          <p:cNvSpPr/>
          <p:nvPr/>
        </p:nvSpPr>
        <p:spPr>
          <a:xfrm>
            <a:off x="3657599" y="2603753"/>
            <a:ext cx="3469719" cy="1135127"/>
          </a:xfrm>
          <a:prstGeom prst="wedgeRoundRectCallout">
            <a:avLst>
              <a:gd name="adj1" fmla="val -93642"/>
              <a:gd name="adj2" fmla="val -2238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9C5315-4E38-4BB7-B51F-3254D6382EF4}"/>
              </a:ext>
            </a:extLst>
          </p:cNvPr>
          <p:cNvSpPr txBox="1"/>
          <p:nvPr/>
        </p:nvSpPr>
        <p:spPr>
          <a:xfrm>
            <a:off x="524700" y="188315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기계학습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325855-AA82-4C5C-BFEC-33E35F596F49}"/>
              </a:ext>
            </a:extLst>
          </p:cNvPr>
          <p:cNvSpPr txBox="1"/>
          <p:nvPr/>
        </p:nvSpPr>
        <p:spPr>
          <a:xfrm>
            <a:off x="3476024" y="1495260"/>
            <a:ext cx="2589496" cy="578882"/>
          </a:xfrm>
          <a:prstGeom prst="wedgeRoundRectCallou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데이터만 있으면 학습을 통해 </a:t>
            </a:r>
            <a:endParaRPr lang="en-US" altLang="ko-KR" sz="1400" b="1" kern="500" spc="-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규칙을 찾을 수 있어</a:t>
            </a:r>
            <a:r>
              <a:rPr lang="en-US" altLang="ko-KR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0ECCB-FDFF-4B74-B985-FD265993F817}"/>
              </a:ext>
            </a:extLst>
          </p:cNvPr>
          <p:cNvSpPr txBox="1"/>
          <p:nvPr/>
        </p:nvSpPr>
        <p:spPr>
          <a:xfrm>
            <a:off x="3657600" y="2881875"/>
            <a:ext cx="3564856" cy="578882"/>
          </a:xfrm>
          <a:prstGeom prst="wedgeRoundRectCallou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</a:t>
            </a:r>
            <a:r>
              <a:rPr lang="en-US" altLang="ko-KR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kern="500" spc="-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이미지나 소리 데이터 같은 것들은 너무 복잡해서</a:t>
            </a:r>
            <a:r>
              <a:rPr lang="ko-KR" altLang="en-US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나도 어떻게 해야 할 지</a:t>
            </a:r>
            <a:r>
              <a:rPr lang="en-US" altLang="ko-KR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b="1" kern="500" spc="-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모르겠어</a:t>
            </a:r>
            <a:r>
              <a:rPr lang="en-US" altLang="ko-KR" sz="1400" b="1" kern="500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...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43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DC8A5-010C-4DDE-BFD5-D0060F28D70A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전개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2091A-9053-43A3-8050-EFDA94DCC0A7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0A120DAB-6362-4F23-8D1B-D936B35EC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47515"/>
              </p:ext>
            </p:extLst>
          </p:nvPr>
        </p:nvGraphicFramePr>
        <p:xfrm>
          <a:off x="241603" y="664637"/>
          <a:ext cx="6984395" cy="320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197">
                  <a:extLst>
                    <a:ext uri="{9D8B030D-6E8A-4147-A177-3AD203B41FA5}">
                      <a16:colId xmlns:a16="http://schemas.microsoft.com/office/drawing/2014/main" val="213776942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1110948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5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관련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교수학습활동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준비물 및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655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 분류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),</a:t>
                      </a:r>
                    </a:p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기계학습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심층학습 구분하기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기계학습의 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학습방법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스마트폰으로 스마트 렌즈 체험하기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이미지를 분류해주는 네이버 스마트 렌즈 기능 사용해보기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인공지능을 만드는 다양한 방법들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점점 발전하는 인공지능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인공지능과 기계학습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심층학습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기계학습의 학습 방법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비지도학습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강화학습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스마트폰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영상자료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513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 분류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이미지 분류 모델 만들기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(1)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이미지 분류 모델 만들기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색연필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41487"/>
                  </a:ext>
                </a:extLst>
              </a:tr>
              <a:tr h="431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NanumSquareRound" panose="020B0600000101010101" pitchFamily="34" charset="-127"/>
                        <a:ea typeface="NanumSquareRoun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이미지 분류 모델 만들기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(2)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초록 모자 분류 기능 추가하여 프로그램 발전시키기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색연필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2368"/>
                  </a:ext>
                </a:extLst>
              </a:tr>
              <a:tr h="375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사회적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 이미지 분류 기술을 우리 생활에 어떻게 활용할 수 있을까요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 분류 인공지능이 우리 생활에 미치는 영향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빙고게임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색연필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0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5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798236" y="793234"/>
            <a:ext cx="171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심층학습의 등장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FFFF8B-4BB7-4356-B1C9-CBD5B4C86C1B}"/>
              </a:ext>
            </a:extLst>
          </p:cNvPr>
          <p:cNvSpPr txBox="1"/>
          <p:nvPr/>
        </p:nvSpPr>
        <p:spPr>
          <a:xfrm>
            <a:off x="1811589" y="1657290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사람의 뇌가 작동하는 방식을 흉내</a:t>
            </a:r>
          </a:p>
        </p:txBody>
      </p:sp>
    </p:spTree>
    <p:extLst>
      <p:ext uri="{BB962C8B-B14F-4D97-AF65-F5344CB8AC3E}">
        <p14:creationId xmlns:p14="http://schemas.microsoft.com/office/powerpoint/2010/main" val="64415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798236" y="793234"/>
            <a:ext cx="171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심층학습의 등장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FFFF8B-4BB7-4356-B1C9-CBD5B4C86C1B}"/>
              </a:ext>
            </a:extLst>
          </p:cNvPr>
          <p:cNvSpPr txBox="1"/>
          <p:nvPr/>
        </p:nvSpPr>
        <p:spPr>
          <a:xfrm>
            <a:off x="1811589" y="1657290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사람의 뇌가 작동하는 방식을 흉내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7CF3D2B-E275-4E76-B7AD-A508D39319CB}"/>
              </a:ext>
            </a:extLst>
          </p:cNvPr>
          <p:cNvSpPr/>
          <p:nvPr/>
        </p:nvSpPr>
        <p:spPr>
          <a:xfrm>
            <a:off x="1037985" y="2401168"/>
            <a:ext cx="419855" cy="29257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181451-2FCC-4C6C-AF62-055A9A9551A1}"/>
              </a:ext>
            </a:extLst>
          </p:cNvPr>
          <p:cNvSpPr txBox="1"/>
          <p:nvPr/>
        </p:nvSpPr>
        <p:spPr>
          <a:xfrm>
            <a:off x="1782733" y="2339803"/>
            <a:ext cx="3616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</a:t>
            </a:r>
            <a:r>
              <a:rPr lang="en-US" altLang="ko-KR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소리 등 복잡한 데이터도 </a:t>
            </a:r>
            <a:endParaRPr lang="en-US" altLang="ko-KR" sz="20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학습할 수 있게 됨</a:t>
            </a:r>
          </a:p>
        </p:txBody>
      </p:sp>
    </p:spTree>
    <p:extLst>
      <p:ext uri="{BB962C8B-B14F-4D97-AF65-F5344CB8AC3E}">
        <p14:creationId xmlns:p14="http://schemas.microsoft.com/office/powerpoint/2010/main" val="4025762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F49E2B-931F-4935-BDE3-35D8897C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000" y="977900"/>
            <a:ext cx="3347721" cy="2027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5DDC9-A66B-4197-8F0E-AF7D787A779D}"/>
              </a:ext>
            </a:extLst>
          </p:cNvPr>
          <p:cNvSpPr txBox="1"/>
          <p:nvPr/>
        </p:nvSpPr>
        <p:spPr>
          <a:xfrm>
            <a:off x="773684" y="3316292"/>
            <a:ext cx="57678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0" i="0" u="none" strike="noStrike" dirty="0">
                <a:solidFill>
                  <a:srgbClr val="99999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https://www.playsw.or.kr/artificial/view/playswtv/673?currentTab=ai_data_video&amp;path=artificial</a:t>
            </a:r>
            <a:endParaRPr lang="ko-KR" altLang="en-US" sz="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870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8C8DB4-8B0A-41E0-ABB7-FC5A40E047FB}"/>
              </a:ext>
            </a:extLst>
          </p:cNvPr>
          <p:cNvSpPr/>
          <p:nvPr/>
        </p:nvSpPr>
        <p:spPr>
          <a:xfrm>
            <a:off x="719632" y="853441"/>
            <a:ext cx="5914848" cy="30288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D526A-D3EA-4F7F-A599-46BEDAB41985}"/>
              </a:ext>
            </a:extLst>
          </p:cNvPr>
          <p:cNvSpPr txBox="1"/>
          <p:nvPr/>
        </p:nvSpPr>
        <p:spPr>
          <a:xfrm>
            <a:off x="2820037" y="988020"/>
            <a:ext cx="167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B9E8EA-88A2-46C6-AC80-4859EE83E494}"/>
              </a:ext>
            </a:extLst>
          </p:cNvPr>
          <p:cNvSpPr/>
          <p:nvPr/>
        </p:nvSpPr>
        <p:spPr>
          <a:xfrm>
            <a:off x="1339925" y="1554356"/>
            <a:ext cx="1332156" cy="289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탐색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BA4D4D-1DA5-4709-9AAF-29675F08166A}"/>
              </a:ext>
            </a:extLst>
          </p:cNvPr>
          <p:cNvSpPr/>
          <p:nvPr/>
        </p:nvSpPr>
        <p:spPr>
          <a:xfrm>
            <a:off x="940425" y="2126012"/>
            <a:ext cx="1332156" cy="2896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전문가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75AED67-DC93-44E6-9867-80D8471684B3}"/>
              </a:ext>
            </a:extLst>
          </p:cNvPr>
          <p:cNvSpPr/>
          <p:nvPr/>
        </p:nvSpPr>
        <p:spPr>
          <a:xfrm>
            <a:off x="3139440" y="1522708"/>
            <a:ext cx="3132536" cy="19357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33EBC-9B4B-4BAB-ABEC-29B054085FA9}"/>
              </a:ext>
            </a:extLst>
          </p:cNvPr>
          <p:cNvSpPr txBox="1"/>
          <p:nvPr/>
        </p:nvSpPr>
        <p:spPr>
          <a:xfrm>
            <a:off x="3972748" y="1714013"/>
            <a:ext cx="167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기계학습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3FE941-37CE-4E8F-BA5B-43B1D10D18E8}"/>
              </a:ext>
            </a:extLst>
          </p:cNvPr>
          <p:cNvSpPr/>
          <p:nvPr/>
        </p:nvSpPr>
        <p:spPr>
          <a:xfrm>
            <a:off x="4103418" y="2185503"/>
            <a:ext cx="1976328" cy="107949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5E754-06CE-467E-8DED-3F4DC8025ED0}"/>
              </a:ext>
            </a:extLst>
          </p:cNvPr>
          <p:cNvSpPr txBox="1"/>
          <p:nvPr/>
        </p:nvSpPr>
        <p:spPr>
          <a:xfrm>
            <a:off x="4340772" y="2525197"/>
            <a:ext cx="167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심층학습</a:t>
            </a:r>
          </a:p>
        </p:txBody>
      </p:sp>
    </p:spTree>
    <p:extLst>
      <p:ext uri="{BB962C8B-B14F-4D97-AF65-F5344CB8AC3E}">
        <p14:creationId xmlns:p14="http://schemas.microsoft.com/office/powerpoint/2010/main" val="208276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1894148" y="793234"/>
            <a:ext cx="352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기계학습 인공지능이 학습하는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0E0BF-BD15-4BFE-8BBD-B5CFF363657E}"/>
              </a:ext>
            </a:extLst>
          </p:cNvPr>
          <p:cNvSpPr txBox="1"/>
          <p:nvPr/>
        </p:nvSpPr>
        <p:spPr>
          <a:xfrm>
            <a:off x="1582329" y="1609506"/>
            <a:ext cx="392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4F611-87F1-4CA4-9FA1-A8207C458BBE}"/>
              </a:ext>
            </a:extLst>
          </p:cNvPr>
          <p:cNvSpPr txBox="1"/>
          <p:nvPr/>
        </p:nvSpPr>
        <p:spPr>
          <a:xfrm>
            <a:off x="1557162" y="2241112"/>
            <a:ext cx="443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(Unsupervised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6C208-1AE6-4A49-8672-20350724A20C}"/>
              </a:ext>
            </a:extLst>
          </p:cNvPr>
          <p:cNvSpPr txBox="1"/>
          <p:nvPr/>
        </p:nvSpPr>
        <p:spPr>
          <a:xfrm>
            <a:off x="1590718" y="2921000"/>
            <a:ext cx="427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강화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(Reinforcement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37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0E0BF-BD15-4BFE-8BBD-B5CFF363657E}"/>
              </a:ext>
            </a:extLst>
          </p:cNvPr>
          <p:cNvSpPr txBox="1"/>
          <p:nvPr/>
        </p:nvSpPr>
        <p:spPr>
          <a:xfrm>
            <a:off x="1825560" y="768750"/>
            <a:ext cx="366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2E8370-BE4A-488B-ABCE-AE469A2E0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2" y="1372403"/>
            <a:ext cx="5893856" cy="23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6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0E0BF-BD15-4BFE-8BBD-B5CFF363657E}"/>
              </a:ext>
            </a:extLst>
          </p:cNvPr>
          <p:cNvSpPr txBox="1"/>
          <p:nvPr/>
        </p:nvSpPr>
        <p:spPr>
          <a:xfrm>
            <a:off x="1825560" y="768750"/>
            <a:ext cx="366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0CE6BC-FBD7-4CAF-9542-B7A2BE1A2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47" y="1513839"/>
            <a:ext cx="4081105" cy="21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84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34986E-1AC4-48ED-B759-A5F13FD2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1023937"/>
            <a:ext cx="3409950" cy="2066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6BB7C-8530-4DA1-AA3E-EC009C40AC37}"/>
              </a:ext>
            </a:extLst>
          </p:cNvPr>
          <p:cNvSpPr txBox="1"/>
          <p:nvPr/>
        </p:nvSpPr>
        <p:spPr>
          <a:xfrm>
            <a:off x="773684" y="3318532"/>
            <a:ext cx="57678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99999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https://www.playsw.or.kr/artificial/view/playswtv/676?currentTab=ai_data_video&amp;path=artificial</a:t>
            </a:r>
            <a:endParaRPr lang="ko-KR" altLang="en-US" sz="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567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0E0BF-BD15-4BFE-8BBD-B5CFF363657E}"/>
              </a:ext>
            </a:extLst>
          </p:cNvPr>
          <p:cNvSpPr txBox="1"/>
          <p:nvPr/>
        </p:nvSpPr>
        <p:spPr>
          <a:xfrm>
            <a:off x="1272972" y="984249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지도학습에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대해 더 알게 된 점을 이야기해보세요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837746-17F4-43F1-A809-B87CB3752246}"/>
              </a:ext>
            </a:extLst>
          </p:cNvPr>
          <p:cNvSpPr/>
          <p:nvPr/>
        </p:nvSpPr>
        <p:spPr>
          <a:xfrm>
            <a:off x="259693" y="1670830"/>
            <a:ext cx="6795814" cy="10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지도학습은 미래의 날씨 또는 물건의 가격 등을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데 사용될 수 있다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스팸 메일을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데에도 사용될 수 있다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ABEBC5-49B5-45CA-9E7A-8A953163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52" y="704193"/>
            <a:ext cx="717619" cy="7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2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837746-17F4-43F1-A809-B87CB3752246}"/>
              </a:ext>
            </a:extLst>
          </p:cNvPr>
          <p:cNvSpPr/>
          <p:nvPr/>
        </p:nvSpPr>
        <p:spPr>
          <a:xfrm>
            <a:off x="259693" y="1670830"/>
            <a:ext cx="6795814" cy="10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지도학습은 미래의 날씨 또는 물건의 가격 등을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데 사용될 수 있다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스팸 메일을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데에도 사용될 수 있다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12A21A-1614-4087-8AAE-0D0AE862A7EA}"/>
              </a:ext>
            </a:extLst>
          </p:cNvPr>
          <p:cNvSpPr/>
          <p:nvPr/>
        </p:nvSpPr>
        <p:spPr>
          <a:xfrm>
            <a:off x="4252035" y="176640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500" spc="-5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endParaRPr lang="ko-KR" altLang="en-US" sz="12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8FA597-E3A2-42E5-980B-F737672E7270}"/>
              </a:ext>
            </a:extLst>
          </p:cNvPr>
          <p:cNvSpPr/>
          <p:nvPr/>
        </p:nvSpPr>
        <p:spPr>
          <a:xfrm>
            <a:off x="2866639" y="2434127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500" spc="-5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분류</a:t>
            </a:r>
            <a:endParaRPr lang="ko-KR" altLang="en-US" sz="12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47967-9816-4D74-802B-EB738E88DD83}"/>
              </a:ext>
            </a:extLst>
          </p:cNvPr>
          <p:cNvSpPr txBox="1"/>
          <p:nvPr/>
        </p:nvSpPr>
        <p:spPr>
          <a:xfrm>
            <a:off x="1272972" y="984249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지도학습에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대해 더 알게 된 점을 이야기해보세요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A4DC45-1909-4BE8-A365-2A9B986A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52" y="704193"/>
            <a:ext cx="717619" cy="7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002613-6151-4EE6-8DA8-558AD2590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4" b="89966" l="10000" r="95088">
                        <a14:foregroundMark x1="17018" y1="38095" x2="22368" y2="47789"/>
                        <a14:foregroundMark x1="22368" y1="47789" x2="24123" y2="53741"/>
                        <a14:foregroundMark x1="29386" y1="51701" x2="30965" y2="55102"/>
                        <a14:foregroundMark x1="29649" y1="41327" x2="30088" y2="47619"/>
                        <a14:foregroundMark x1="32982" y1="46599" x2="33246" y2="53912"/>
                        <a14:foregroundMark x1="26579" y1="36054" x2="26316" y2="43027"/>
                        <a14:foregroundMark x1="72807" y1="50680" x2="82982" y2="61054"/>
                        <a14:foregroundMark x1="14211" y1="50340" x2="13772" y2="51701"/>
                        <a14:foregroundMark x1="58246" y1="34184" x2="66053" y2="35034"/>
                        <a14:foregroundMark x1="66053" y1="35034" x2="67807" y2="34694"/>
                        <a14:foregroundMark x1="54035" y1="40306" x2="54912" y2="66667"/>
                        <a14:foregroundMark x1="54912" y1="66667" x2="58333" y2="77891"/>
                        <a14:foregroundMark x1="58333" y1="77891" x2="79649" y2="79932"/>
                        <a14:foregroundMark x1="79649" y1="79932" x2="93860" y2="77381"/>
                        <a14:foregroundMark x1="93860" y1="77381" x2="92719" y2="38265"/>
                        <a14:foregroundMark x1="94386" y1="29762" x2="94825" y2="34694"/>
                        <a14:foregroundMark x1="72018" y1="33163" x2="78509" y2="32653"/>
                        <a14:foregroundMark x1="95088" y1="40306" x2="94825" y2="68027"/>
                        <a14:foregroundMark x1="94561" y1="67007" x2="94912" y2="74660"/>
                        <a14:foregroundMark x1="83596" y1="34524" x2="89211" y2="34694"/>
                        <a14:foregroundMark x1="90526" y1="31973" x2="94386" y2="40986"/>
                        <a14:foregroundMark x1="93772" y1="31122" x2="87632" y2="32483"/>
                        <a14:foregroundMark x1="90614" y1="30782" x2="85263" y2="31973"/>
                        <a14:foregroundMark x1="82456" y1="34014" x2="77895" y2="34524"/>
                        <a14:foregroundMark x1="78947" y1="34694" x2="74211" y2="34184"/>
                        <a14:foregroundMark x1="71491" y1="33503" x2="61579" y2="33503"/>
                        <a14:foregroundMark x1="61316" y1="33673" x2="55175" y2="33163"/>
                        <a14:foregroundMark x1="54211" y1="33673" x2="54912" y2="41497"/>
                        <a14:foregroundMark x1="54298" y1="67007" x2="54649" y2="75850"/>
                        <a14:foregroundMark x1="54912" y1="80102" x2="59912" y2="78912"/>
                        <a14:foregroundMark x1="80088" y1="51361" x2="84123" y2="59694"/>
                        <a14:foregroundMark x1="75351" y1="84184" x2="75351" y2="89286"/>
                        <a14:foregroundMark x1="11579" y1="51361" x2="12018" y2="61224"/>
                        <a14:foregroundMark x1="55000" y1="32313" x2="55000" y2="32313"/>
                        <a14:foregroundMark x1="54211" y1="33503" x2="54211" y2="33503"/>
                        <a14:foregroundMark x1="54649" y1="32483" x2="54649" y2="32483"/>
                        <a14:foregroundMark x1="54386" y1="31973" x2="54123" y2="33333"/>
                        <a14:foregroundMark x1="53772" y1="35544" x2="53860" y2="38605"/>
                        <a14:foregroundMark x1="53947" y1="48469" x2="53947" y2="54422"/>
                        <a14:foregroundMark x1="53860" y1="62925" x2="53947" y2="57993"/>
                        <a14:foregroundMark x1="53772" y1="67687" x2="54035" y2="65136"/>
                        <a14:foregroundMark x1="54211" y1="71088" x2="54298" y2="76190"/>
                        <a14:foregroundMark x1="54386" y1="79422" x2="54035" y2="78231"/>
                        <a14:foregroundMark x1="73860" y1="33503" x2="74123" y2="34184"/>
                        <a14:foregroundMark x1="74211" y1="34354" x2="74211" y2="34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9090" y="1677220"/>
            <a:ext cx="3517020" cy="18140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1315D0-E8C6-4AEE-8959-49360CB0F8FD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B63E7-001E-4EC5-80E8-D53766A7CC40}"/>
              </a:ext>
            </a:extLst>
          </p:cNvPr>
          <p:cNvSpPr txBox="1"/>
          <p:nvPr/>
        </p:nvSpPr>
        <p:spPr>
          <a:xfrm>
            <a:off x="738275" y="465610"/>
            <a:ext cx="583865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컴퓨터가 학습하는 방법을 알아봅시다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D151C5-308D-4F09-868F-40A6F9650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58" y="67051"/>
            <a:ext cx="797118" cy="7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0E0BF-BD15-4BFE-8BBD-B5CFF363657E}"/>
              </a:ext>
            </a:extLst>
          </p:cNvPr>
          <p:cNvSpPr txBox="1"/>
          <p:nvPr/>
        </p:nvSpPr>
        <p:spPr>
          <a:xfrm>
            <a:off x="1618772" y="768750"/>
            <a:ext cx="407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비지도학습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(Unsupervised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474832-6383-45CD-B47A-1BD61CFF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292375"/>
            <a:ext cx="4819650" cy="23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7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6BB7C-8530-4DA1-AA3E-EC009C40AC37}"/>
              </a:ext>
            </a:extLst>
          </p:cNvPr>
          <p:cNvSpPr txBox="1"/>
          <p:nvPr/>
        </p:nvSpPr>
        <p:spPr>
          <a:xfrm>
            <a:off x="482092" y="3318532"/>
            <a:ext cx="63510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99999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https://www.playsw.or.kr/artificial/view/playswtv/677?currentTab=ai_data_video&amp;path=artificial&amp;show=all</a:t>
            </a:r>
            <a:endParaRPr lang="ko-KR" altLang="en-US" sz="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7A046E-C547-4B91-81A3-D175BA269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964" y="1023937"/>
            <a:ext cx="3413271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3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837746-17F4-43F1-A809-B87CB3752246}"/>
              </a:ext>
            </a:extLst>
          </p:cNvPr>
          <p:cNvSpPr/>
          <p:nvPr/>
        </p:nvSpPr>
        <p:spPr>
          <a:xfrm>
            <a:off x="259693" y="1670830"/>
            <a:ext cx="6795814" cy="1424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정답 레이블이 없어도 데이터 속에서 관계나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찾아낸다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많이 나오는 단어를 바탕으로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묶거나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자주 구매하는 상품으로 고객을 분류하여 관리하는 데 사용될 수 있다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47967-9816-4D74-802B-EB738E88DD83}"/>
              </a:ext>
            </a:extLst>
          </p:cNvPr>
          <p:cNvSpPr txBox="1"/>
          <p:nvPr/>
        </p:nvSpPr>
        <p:spPr>
          <a:xfrm>
            <a:off x="1167976" y="984249"/>
            <a:ext cx="497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비지도학습에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대해 더 알게 된 점을 이야기해보세요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44B754-957E-48FF-9392-71FF4983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52" y="704193"/>
            <a:ext cx="717619" cy="7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13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837746-17F4-43F1-A809-B87CB3752246}"/>
              </a:ext>
            </a:extLst>
          </p:cNvPr>
          <p:cNvSpPr/>
          <p:nvPr/>
        </p:nvSpPr>
        <p:spPr>
          <a:xfrm>
            <a:off x="259693" y="1670830"/>
            <a:ext cx="6795814" cy="1424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정답 레이블이 없어도 데이터 속에서 관계나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찾아낸다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많이 나오는 단어를 바탕으로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묶거나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자주 구매하는 상품으로 고객을 분류하여 관리하는 데 사용될 수 있다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12A21A-1614-4087-8AAE-0D0AE862A7EA}"/>
              </a:ext>
            </a:extLst>
          </p:cNvPr>
          <p:cNvSpPr/>
          <p:nvPr/>
        </p:nvSpPr>
        <p:spPr>
          <a:xfrm>
            <a:off x="4559108" y="1756562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500" spc="-5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패턴</a:t>
            </a:r>
            <a:endParaRPr lang="ko-KR" altLang="en-US" sz="12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8FA597-E3A2-42E5-980B-F737672E7270}"/>
              </a:ext>
            </a:extLst>
          </p:cNvPr>
          <p:cNvSpPr/>
          <p:nvPr/>
        </p:nvSpPr>
        <p:spPr>
          <a:xfrm>
            <a:off x="4099848" y="2442560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500" spc="-5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뉴스</a:t>
            </a:r>
            <a:endParaRPr lang="ko-KR" altLang="en-US" sz="12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47967-9816-4D74-802B-EB738E88DD83}"/>
              </a:ext>
            </a:extLst>
          </p:cNvPr>
          <p:cNvSpPr txBox="1"/>
          <p:nvPr/>
        </p:nvSpPr>
        <p:spPr>
          <a:xfrm>
            <a:off x="1167976" y="984249"/>
            <a:ext cx="497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비지도학습에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대해 더 알게 된 점을 이야기해보세요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6A7C40-6B93-4D2C-96AA-A32ABFAB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52" y="704193"/>
            <a:ext cx="717619" cy="7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0E0BF-BD15-4BFE-8BBD-B5CFF363657E}"/>
              </a:ext>
            </a:extLst>
          </p:cNvPr>
          <p:cNvSpPr txBox="1"/>
          <p:nvPr/>
        </p:nvSpPr>
        <p:spPr>
          <a:xfrm>
            <a:off x="1628264" y="768750"/>
            <a:ext cx="405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강화학습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(Reinforcement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7BE5D-68BC-4A34-82F6-D8644E1A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3" y="1501491"/>
            <a:ext cx="4486275" cy="23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53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6BB7C-8530-4DA1-AA3E-EC009C40AC37}"/>
              </a:ext>
            </a:extLst>
          </p:cNvPr>
          <p:cNvSpPr txBox="1"/>
          <p:nvPr/>
        </p:nvSpPr>
        <p:spPr>
          <a:xfrm>
            <a:off x="482092" y="3318532"/>
            <a:ext cx="63510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rgbClr val="99999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https://www.playsw.or.kr/artificial/view/playswtv/678?currentTab=ai_data_video&amp;path=artificial&amp;show=all</a:t>
            </a:r>
            <a:endParaRPr lang="ko-KR" altLang="en-US" sz="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7A046E-C547-4B91-81A3-D175BA269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964" y="1023937"/>
            <a:ext cx="3413271" cy="20669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D45A8E3-8EAB-40A2-B409-1EA28605B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575" y="1033462"/>
            <a:ext cx="34480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18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837746-17F4-43F1-A809-B87CB3752246}"/>
              </a:ext>
            </a:extLst>
          </p:cNvPr>
          <p:cNvSpPr/>
          <p:nvPr/>
        </p:nvSpPr>
        <p:spPr>
          <a:xfrm>
            <a:off x="86984" y="1553979"/>
            <a:ext cx="7141232" cy="176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 스스로 학습하는 방법이다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성공과 실패를 반복하면서 더 많은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받을 수 있는 방향으로 행동이 강해진다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강화학습을 사용한 예시로는 바둑을 두는 인공지능인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‘(               )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제로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있다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47967-9816-4D74-802B-EB738E88DD83}"/>
              </a:ext>
            </a:extLst>
          </p:cNvPr>
          <p:cNvSpPr txBox="1"/>
          <p:nvPr/>
        </p:nvSpPr>
        <p:spPr>
          <a:xfrm>
            <a:off x="1272973" y="984249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강화학습에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대해 더 알게 된 점을 이야기해보세요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D240CD-2432-4D74-A31A-246C1449A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52" y="704193"/>
            <a:ext cx="717619" cy="7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10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837746-17F4-43F1-A809-B87CB3752246}"/>
              </a:ext>
            </a:extLst>
          </p:cNvPr>
          <p:cNvSpPr/>
          <p:nvPr/>
        </p:nvSpPr>
        <p:spPr>
          <a:xfrm>
            <a:off x="86984" y="1553979"/>
            <a:ext cx="7141232" cy="176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 스스로 학습하는 방법이다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성공과 실패를 반복하면서 더 많은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)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받을 수 있는 방향으로 행동이 강해진다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강화학습을 사용한 예시로는 바둑을 두는 인공지능인 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‘(               )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제로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있다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12A21A-1614-4087-8AAE-0D0AE862A7EA}"/>
              </a:ext>
            </a:extLst>
          </p:cNvPr>
          <p:cNvSpPr/>
          <p:nvPr/>
        </p:nvSpPr>
        <p:spPr>
          <a:xfrm>
            <a:off x="2437888" y="1641459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500" spc="-5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시행착오</a:t>
            </a:r>
            <a:endParaRPr lang="ko-KR" altLang="en-US" sz="12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8FA597-E3A2-42E5-980B-F737672E7270}"/>
              </a:ext>
            </a:extLst>
          </p:cNvPr>
          <p:cNvSpPr/>
          <p:nvPr/>
        </p:nvSpPr>
        <p:spPr>
          <a:xfrm>
            <a:off x="3133578" y="2319882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500" spc="-5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보상</a:t>
            </a:r>
            <a:endParaRPr lang="ko-KR" altLang="en-US" sz="12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47967-9816-4D74-802B-EB738E88DD83}"/>
              </a:ext>
            </a:extLst>
          </p:cNvPr>
          <p:cNvSpPr txBox="1"/>
          <p:nvPr/>
        </p:nvSpPr>
        <p:spPr>
          <a:xfrm>
            <a:off x="1272973" y="984249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강화학습에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대해 더 알게 된 점을 이야기해보세요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1C99D5-69A4-4D3E-9A22-CBCFF88EAC5A}"/>
              </a:ext>
            </a:extLst>
          </p:cNvPr>
          <p:cNvSpPr/>
          <p:nvPr/>
        </p:nvSpPr>
        <p:spPr>
          <a:xfrm>
            <a:off x="4775778" y="3006695"/>
            <a:ext cx="65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500" spc="-50" dirty="0" err="1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알파고</a:t>
            </a:r>
            <a:endParaRPr lang="ko-KR" altLang="en-US" sz="12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D240CD-2432-4D74-A31A-246C1449A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52" y="704193"/>
            <a:ext cx="717619" cy="7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1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DE186C-9DEB-447D-A8C5-7C2776742299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DBBBB-32EE-4DC1-B949-2C45ABF0550A}"/>
              </a:ext>
            </a:extLst>
          </p:cNvPr>
          <p:cNvSpPr txBox="1"/>
          <p:nvPr/>
        </p:nvSpPr>
        <p:spPr>
          <a:xfrm>
            <a:off x="553673" y="391646"/>
            <a:ext cx="6207854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분류 모델을 이용하여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프로그램을 만들어 봅시다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370B0-96F0-47E0-A71E-37F9AC75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95" b="94518" l="1000" r="98500">
                        <a14:foregroundMark x1="13500" y1="9868" x2="16000" y2="9649"/>
                        <a14:foregroundMark x1="12875" y1="8333" x2="12875" y2="8333"/>
                        <a14:foregroundMark x1="32750" y1="14035" x2="32750" y2="17105"/>
                        <a14:foregroundMark x1="74250" y1="48026" x2="77125" y2="72588"/>
                        <a14:foregroundMark x1="77125" y1="72588" x2="77125" y2="72588"/>
                        <a14:foregroundMark x1="63375" y1="51096" x2="63625" y2="58553"/>
                        <a14:foregroundMark x1="61875" y1="52412" x2="62625" y2="60088"/>
                        <a14:foregroundMark x1="62250" y1="75000" x2="67250" y2="74561"/>
                        <a14:foregroundMark x1="83875" y1="80921" x2="85500" y2="83991"/>
                        <a14:foregroundMark x1="85250" y1="73465" x2="85750" y2="77851"/>
                        <a14:foregroundMark x1="84250" y1="89254" x2="86250" y2="87939"/>
                        <a14:foregroundMark x1="61000" y1="86842" x2="61125" y2="80044"/>
                        <a14:foregroundMark x1="60375" y1="77412" x2="61000" y2="81360"/>
                        <a14:foregroundMark x1="76875" y1="83991" x2="76750" y2="87281"/>
                        <a14:foregroundMark x1="77750" y1="94079" x2="73500" y2="94298"/>
                        <a14:foregroundMark x1="75625" y1="92325" x2="63750" y2="91228"/>
                        <a14:foregroundMark x1="70375" y1="93640" x2="62375" y2="92544"/>
                        <a14:foregroundMark x1="60125" y1="93860" x2="51750" y2="92105"/>
                        <a14:foregroundMark x1="60500" y1="91447" x2="35125" y2="91447"/>
                        <a14:foregroundMark x1="28125" y1="92325" x2="18375" y2="92105"/>
                        <a14:foregroundMark x1="8875" y1="90789" x2="24250" y2="93860"/>
                        <a14:foregroundMark x1="27625" y1="94298" x2="37000" y2="93421"/>
                        <a14:foregroundMark x1="81250" y1="91009" x2="84500" y2="91009"/>
                        <a14:foregroundMark x1="78750" y1="94518" x2="84875" y2="93860"/>
                        <a14:foregroundMark x1="86875" y1="93860" x2="88875" y2="93860"/>
                        <a14:foregroundMark x1="88250" y1="92325" x2="83625" y2="92763"/>
                        <a14:foregroundMark x1="88375" y1="90351" x2="89000" y2="92763"/>
                        <a14:foregroundMark x1="52250" y1="93421" x2="43625" y2="92325"/>
                        <a14:foregroundMark x1="44750" y1="93860" x2="40375" y2="93421"/>
                        <a14:foregroundMark x1="38375" y1="93860" x2="32875" y2="93860"/>
                        <a14:foregroundMark x1="33625" y1="94079" x2="42000" y2="93860"/>
                        <a14:foregroundMark x1="43625" y1="93860" x2="48500" y2="93640"/>
                        <a14:foregroundMark x1="49500" y1="93421" x2="56750" y2="93860"/>
                        <a14:foregroundMark x1="58500" y1="93860" x2="62250" y2="93860"/>
                        <a14:foregroundMark x1="18375" y1="93860" x2="7250" y2="92325"/>
                        <a14:foregroundMark x1="7750" y1="92105" x2="1000" y2="91447"/>
                        <a14:foregroundMark x1="2125" y1="91009" x2="2125" y2="91886"/>
                        <a14:foregroundMark x1="81875" y1="90570" x2="82250" y2="94079"/>
                        <a14:foregroundMark x1="81125" y1="80044" x2="81250" y2="93860"/>
                        <a14:foregroundMark x1="95375" y1="90789" x2="98500" y2="91447"/>
                        <a14:foregroundMark x1="77125" y1="50658" x2="77875" y2="61842"/>
                        <a14:foregroundMark x1="81250" y1="47588" x2="83250" y2="59868"/>
                        <a14:foregroundMark x1="86375" y1="51974" x2="86625" y2="58114"/>
                        <a14:foregroundMark x1="86250" y1="48684" x2="87000" y2="57237"/>
                        <a14:foregroundMark x1="84250" y1="44079" x2="77625" y2="39035"/>
                        <a14:foregroundMark x1="64625" y1="44079" x2="67375" y2="39693"/>
                        <a14:foregroundMark x1="68000" y1="36842" x2="70625" y2="36184"/>
                        <a14:foregroundMark x1="70125" y1="34211" x2="74125" y2="33772"/>
                        <a14:foregroundMark x1="75000" y1="33114" x2="78000" y2="33991"/>
                        <a14:foregroundMark x1="24875" y1="90351" x2="29625" y2="89693"/>
                        <a14:foregroundMark x1="31875" y1="90570" x2="35125" y2="90570"/>
                        <a14:foregroundMark x1="22250" y1="9649" x2="27000" y2="8991"/>
                        <a14:foregroundMark x1="11125" y1="34868" x2="11125" y2="42325"/>
                        <a14:foregroundMark x1="10750" y1="57675" x2="11750" y2="71272"/>
                        <a14:backgroundMark x1="60625" y1="7237" x2="51875" y2="19737"/>
                        <a14:backgroundMark x1="77875" y1="10307" x2="74750" y2="19956"/>
                        <a14:backgroundMark x1="87375" y1="17982" x2="55250" y2="22807"/>
                        <a14:backgroundMark x1="87625" y1="24123" x2="67125" y2="26316"/>
                        <a14:backgroundMark x1="84000" y1="8991" x2="87125" y2="17544"/>
                        <a14:backgroundMark x1="87500" y1="10965" x2="88500" y2="20614"/>
                        <a14:backgroundMark x1="88750" y1="17544" x2="89000" y2="23026"/>
                        <a14:backgroundMark x1="86375" y1="27632" x2="55250" y2="30263"/>
                        <a14:backgroundMark x1="55250" y1="30263" x2="81625" y2="12061"/>
                        <a14:backgroundMark x1="81625" y1="12061" x2="82500" y2="12061"/>
                        <a14:backgroundMark x1="84000" y1="14254" x2="78750" y2="16228"/>
                        <a14:backgroundMark x1="82750" y1="13596" x2="61750" y2="13158"/>
                        <a14:backgroundMark x1="70500" y1="9649" x2="58375" y2="16228"/>
                        <a14:backgroundMark x1="70625" y1="15132" x2="57125" y2="18202"/>
                        <a14:backgroundMark x1="68125" y1="16886" x2="51625" y2="21711"/>
                        <a14:backgroundMark x1="51625" y1="21711" x2="51375" y2="21930"/>
                        <a14:backgroundMark x1="51000" y1="13596" x2="51000" y2="25439"/>
                        <a14:backgroundMark x1="49250" y1="17544" x2="51500" y2="26535"/>
                        <a14:backgroundMark x1="47125" y1="14474" x2="52875" y2="23026"/>
                        <a14:backgroundMark x1="49375" y1="26096" x2="57375" y2="26096"/>
                        <a14:backgroundMark x1="57375" y1="28289" x2="47125" y2="27193"/>
                        <a14:backgroundMark x1="48625" y1="17544" x2="50875" y2="27193"/>
                        <a14:backgroundMark x1="51250" y1="12281" x2="51125" y2="188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6838" y="2499919"/>
            <a:ext cx="2833125" cy="161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3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0CED54-5C56-FD41-86C8-A8C60EE7A8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E897F1-438C-8C43-8367-1EBDFCB1B60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48C90-5867-4824-B98F-35D0B0ED9F55}"/>
              </a:ext>
            </a:extLst>
          </p:cNvPr>
          <p:cNvSpPr txBox="1"/>
          <p:nvPr/>
        </p:nvSpPr>
        <p:spPr>
          <a:xfrm>
            <a:off x="1894148" y="793234"/>
            <a:ext cx="352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기계학습 인공지능이 학습하는 방법</a:t>
            </a:r>
          </a:p>
        </p:txBody>
      </p:sp>
    </p:spTree>
    <p:extLst>
      <p:ext uri="{BB962C8B-B14F-4D97-AF65-F5344CB8AC3E}">
        <p14:creationId xmlns:p14="http://schemas.microsoft.com/office/powerpoint/2010/main" val="308718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4AEA-ACD6-45BC-BF45-C921F46DA6AB}"/>
              </a:ext>
            </a:extLst>
          </p:cNvPr>
          <p:cNvSpPr txBox="1"/>
          <p:nvPr/>
        </p:nvSpPr>
        <p:spPr>
          <a:xfrm>
            <a:off x="2258876" y="793234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스마트 렌즈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FA938E-AABB-4EAF-B562-E56D610DD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396" y="1277389"/>
            <a:ext cx="3422408" cy="25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8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0CED54-5C56-FD41-86C8-A8C60EE7A8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E897F1-438C-8C43-8367-1EBDFCB1B60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48C90-5867-4824-B98F-35D0B0ED9F55}"/>
              </a:ext>
            </a:extLst>
          </p:cNvPr>
          <p:cNvSpPr txBox="1"/>
          <p:nvPr/>
        </p:nvSpPr>
        <p:spPr>
          <a:xfrm>
            <a:off x="1894148" y="793234"/>
            <a:ext cx="352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기계학습 인공지능이 학습하는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85423-47C7-4EEB-AE33-3E0B4DEA78F7}"/>
              </a:ext>
            </a:extLst>
          </p:cNvPr>
          <p:cNvSpPr txBox="1"/>
          <p:nvPr/>
        </p:nvSpPr>
        <p:spPr>
          <a:xfrm>
            <a:off x="1582329" y="1609506"/>
            <a:ext cx="392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534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0CED54-5C56-FD41-86C8-A8C60EE7A8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E897F1-438C-8C43-8367-1EBDFCB1B60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48C90-5867-4824-B98F-35D0B0ED9F55}"/>
              </a:ext>
            </a:extLst>
          </p:cNvPr>
          <p:cNvSpPr txBox="1"/>
          <p:nvPr/>
        </p:nvSpPr>
        <p:spPr>
          <a:xfrm>
            <a:off x="1894148" y="793234"/>
            <a:ext cx="352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기계학습 인공지능이 학습하는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85423-47C7-4EEB-AE33-3E0B4DEA78F7}"/>
              </a:ext>
            </a:extLst>
          </p:cNvPr>
          <p:cNvSpPr txBox="1"/>
          <p:nvPr/>
        </p:nvSpPr>
        <p:spPr>
          <a:xfrm>
            <a:off x="1582329" y="1609506"/>
            <a:ext cx="392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74B12-1581-4052-A06E-AFA91716FF60}"/>
              </a:ext>
            </a:extLst>
          </p:cNvPr>
          <p:cNvSpPr txBox="1"/>
          <p:nvPr/>
        </p:nvSpPr>
        <p:spPr>
          <a:xfrm>
            <a:off x="1557162" y="2241112"/>
            <a:ext cx="443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(Unsupervised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1432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0CED54-5C56-FD41-86C8-A8C60EE7A8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E897F1-438C-8C43-8367-1EBDFCB1B60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48C90-5867-4824-B98F-35D0B0ED9F55}"/>
              </a:ext>
            </a:extLst>
          </p:cNvPr>
          <p:cNvSpPr txBox="1"/>
          <p:nvPr/>
        </p:nvSpPr>
        <p:spPr>
          <a:xfrm>
            <a:off x="1894148" y="793234"/>
            <a:ext cx="352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기계학습 인공지능이 학습하는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85423-47C7-4EEB-AE33-3E0B4DEA78F7}"/>
              </a:ext>
            </a:extLst>
          </p:cNvPr>
          <p:cNvSpPr txBox="1"/>
          <p:nvPr/>
        </p:nvSpPr>
        <p:spPr>
          <a:xfrm>
            <a:off x="1582329" y="1609506"/>
            <a:ext cx="392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74B12-1581-4052-A06E-AFA91716FF60}"/>
              </a:ext>
            </a:extLst>
          </p:cNvPr>
          <p:cNvSpPr txBox="1"/>
          <p:nvPr/>
        </p:nvSpPr>
        <p:spPr>
          <a:xfrm>
            <a:off x="1557162" y="2241112"/>
            <a:ext cx="443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지도학습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(Unsupervised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532C6-A3EE-4E8D-BA79-41369D8B3A3D}"/>
              </a:ext>
            </a:extLst>
          </p:cNvPr>
          <p:cNvSpPr txBox="1"/>
          <p:nvPr/>
        </p:nvSpPr>
        <p:spPr>
          <a:xfrm>
            <a:off x="1590718" y="2921000"/>
            <a:ext cx="427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1800" b="1" kern="500" spc="-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강화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학습 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(Reinforcement Learning)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77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779D6-1B1D-4E96-9DAF-D2C5608C0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98" y="1179236"/>
            <a:ext cx="4186805" cy="21240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B7041B-2D45-461C-BADD-951CAE94BF1D}"/>
              </a:ext>
            </a:extLst>
          </p:cNvPr>
          <p:cNvSpPr/>
          <p:nvPr/>
        </p:nvSpPr>
        <p:spPr>
          <a:xfrm>
            <a:off x="2816665" y="3686280"/>
            <a:ext cx="1681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http://naver.me/G19O3Zbc</a:t>
            </a:r>
            <a:endParaRPr lang="ko-KR" altLang="en-US" sz="9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0D5A9-B451-4885-85C2-C44B31C8D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90" y="1600812"/>
            <a:ext cx="2052419" cy="12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9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B4E8B5-67E4-4FB3-8479-4AD296F5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79" y="1411506"/>
            <a:ext cx="4043795" cy="18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37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5C1E7-5FF4-43C8-96C9-0041EEEB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79" y="1213389"/>
            <a:ext cx="4034842" cy="22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16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014BFC-C8BE-4E03-9C12-0C04C5E6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80" y="1213390"/>
            <a:ext cx="4034842" cy="22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86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E3CB24-472A-4013-AD44-1C53C589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346" y="1386018"/>
            <a:ext cx="2212509" cy="18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46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D5F0BE-4E7E-47BA-A7AB-A6BA1D4D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386018"/>
            <a:ext cx="1790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62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A0E94-4F49-4B1B-B0DF-501FC63B0EED}"/>
              </a:ext>
            </a:extLst>
          </p:cNvPr>
          <p:cNvSpPr txBox="1"/>
          <p:nvPr/>
        </p:nvSpPr>
        <p:spPr>
          <a:xfrm>
            <a:off x="1536775" y="3101975"/>
            <a:ext cx="424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구글 플레이스토어 또는 앱스토어에서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rgbClr val="03E9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라고 검색한 뒤 다운로드합니다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A3D5B3-4815-4927-863F-0C01A241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794" y="1500530"/>
            <a:ext cx="1985613" cy="1113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774E75-EC39-4B7B-9ACD-3F9151BFE967}"/>
              </a:ext>
            </a:extLst>
          </p:cNvPr>
          <p:cNvSpPr txBox="1"/>
          <p:nvPr/>
        </p:nvSpPr>
        <p:spPr>
          <a:xfrm>
            <a:off x="2258876" y="793234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스마트 렌즈</a:t>
            </a:r>
          </a:p>
        </p:txBody>
      </p:sp>
    </p:spTree>
    <p:extLst>
      <p:ext uri="{BB962C8B-B14F-4D97-AF65-F5344CB8AC3E}">
        <p14:creationId xmlns:p14="http://schemas.microsoft.com/office/powerpoint/2010/main" val="3518119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4EF41-BE78-4CB7-8F4D-5D06EA3E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59" y="1073790"/>
            <a:ext cx="3073882" cy="24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49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834FBD-76AB-4B4B-8580-34714CB4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744" y="1445527"/>
            <a:ext cx="2229712" cy="154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86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D7EBCC-13E4-4F80-91B7-0D3E763D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59" y="1073790"/>
            <a:ext cx="3073881" cy="24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63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D20FCD-50CB-42DA-BFE7-4B52914E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59" y="1073790"/>
            <a:ext cx="3073881" cy="25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3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F7081E-271A-460F-89A4-FA8DA06A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28" y="1142999"/>
            <a:ext cx="2995145" cy="21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35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1AF72B-71FC-4342-8443-EBA521A4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44" y="1300162"/>
            <a:ext cx="2787711" cy="18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52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108A6B-FAFC-45E4-A4D8-9CCB08E1B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90" y="1300162"/>
            <a:ext cx="2600221" cy="18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91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459A8-F3EF-48A1-A1FB-75FC6CC9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82" y="1727594"/>
            <a:ext cx="2718036" cy="5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7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B2460-CF4E-4DE5-9B99-FB66AA81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766" y="1705788"/>
            <a:ext cx="2527669" cy="7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79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5A9A5-0DF3-40B4-9248-0C844DEA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1414130"/>
            <a:ext cx="2447925" cy="11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6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A0E94-4F49-4B1B-B0DF-501FC63B0EED}"/>
              </a:ext>
            </a:extLst>
          </p:cNvPr>
          <p:cNvSpPr txBox="1"/>
          <p:nvPr/>
        </p:nvSpPr>
        <p:spPr>
          <a:xfrm>
            <a:off x="3337000" y="1734234"/>
            <a:ext cx="424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어플의 가운데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동그라미 부분을 클릭하세요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74E75-EC39-4B7B-9ACD-3F9151BFE967}"/>
              </a:ext>
            </a:extLst>
          </p:cNvPr>
          <p:cNvSpPr txBox="1"/>
          <p:nvPr/>
        </p:nvSpPr>
        <p:spPr>
          <a:xfrm>
            <a:off x="2258876" y="793234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스마트 렌즈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E6B95B-0F17-4A53-9AB0-26D96726CD2E}"/>
              </a:ext>
            </a:extLst>
          </p:cNvPr>
          <p:cNvGrpSpPr/>
          <p:nvPr/>
        </p:nvGrpSpPr>
        <p:grpSpPr>
          <a:xfrm>
            <a:off x="709178" y="1282316"/>
            <a:ext cx="1771884" cy="2522868"/>
            <a:chOff x="570301" y="2328209"/>
            <a:chExt cx="3157111" cy="274853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390F9D1-C5B1-42F8-91B5-A352E6704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55"/>
            <a:stretch/>
          </p:blipFill>
          <p:spPr>
            <a:xfrm>
              <a:off x="570301" y="2328209"/>
              <a:ext cx="3157111" cy="274853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FF84EF-81FE-4C4F-AB23-CEF58D719E0B}"/>
                </a:ext>
              </a:extLst>
            </p:cNvPr>
            <p:cNvSpPr/>
            <p:nvPr/>
          </p:nvSpPr>
          <p:spPr>
            <a:xfrm>
              <a:off x="1861294" y="4524865"/>
              <a:ext cx="561396" cy="462503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613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B43550-B7A4-41C2-93B6-F416891F1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8" y="1296286"/>
            <a:ext cx="2447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22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EA55F-9E22-4D1C-9FBB-46002135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723" y="1252279"/>
            <a:ext cx="2481753" cy="18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5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261DEF-6B58-469B-BA4A-E4CCEFBF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3" y="1738279"/>
            <a:ext cx="1838894" cy="63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3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F1DC10-21BB-43C2-A4BD-53688350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4" y="1738279"/>
            <a:ext cx="1942904" cy="87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2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77DC4B-BB49-4374-ACE8-9CFDB511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4" y="1738280"/>
            <a:ext cx="1942904" cy="8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4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ADF0C-0B3B-48CA-9341-13B84BE1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013" y="1783620"/>
            <a:ext cx="2339174" cy="6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62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C07E93-0870-45A6-9215-D89E5AAB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77" y="1023385"/>
            <a:ext cx="3380445" cy="20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67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59AB5-1881-4572-A5B7-8EDC3B3F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13" y="1026043"/>
            <a:ext cx="31471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95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65C538-6F68-4E91-995B-86EDDAAC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33" y="1297017"/>
            <a:ext cx="3577335" cy="21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93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D85059-4315-4822-92B1-3650E399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33" y="1297017"/>
            <a:ext cx="3577335" cy="21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3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A0E94-4F49-4B1B-B0DF-501FC63B0EED}"/>
              </a:ext>
            </a:extLst>
          </p:cNvPr>
          <p:cNvSpPr txBox="1"/>
          <p:nvPr/>
        </p:nvSpPr>
        <p:spPr>
          <a:xfrm>
            <a:off x="3941165" y="1872734"/>
            <a:ext cx="303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렌즈를 클릭하세요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74E75-EC39-4B7B-9ACD-3F9151BFE967}"/>
              </a:ext>
            </a:extLst>
          </p:cNvPr>
          <p:cNvSpPr txBox="1"/>
          <p:nvPr/>
        </p:nvSpPr>
        <p:spPr>
          <a:xfrm>
            <a:off x="2258876" y="793234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스마트 렌즈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F433F-F413-4295-958E-1162F463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05" y="1316530"/>
            <a:ext cx="2385989" cy="25313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B38757-9925-4C7C-B029-C68B8B24AF36}"/>
              </a:ext>
            </a:extLst>
          </p:cNvPr>
          <p:cNvSpPr/>
          <p:nvPr/>
        </p:nvSpPr>
        <p:spPr>
          <a:xfrm>
            <a:off x="874192" y="3101975"/>
            <a:ext cx="619328" cy="739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263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9CC7C-80BC-4D52-8607-1296B479327C}"/>
              </a:ext>
            </a:extLst>
          </p:cNvPr>
          <p:cNvSpPr txBox="1"/>
          <p:nvPr/>
        </p:nvSpPr>
        <p:spPr>
          <a:xfrm>
            <a:off x="305480" y="1759558"/>
            <a:ext cx="6704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시간에 만든 작품은 엔트리의 어떤 인공지능 관련 기능을 </a:t>
            </a:r>
            <a:r>
              <a:rPr lang="ko-KR" altLang="en-US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사용하였나요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algn="ctr"/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작품을 만들면서 어떤 생각이 </a:t>
            </a:r>
            <a:r>
              <a:rPr lang="ko-KR" altLang="en-US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60B01-74F1-4CA1-98A6-E3BB0933A7CC}"/>
              </a:ext>
            </a:extLst>
          </p:cNvPr>
          <p:cNvSpPr txBox="1"/>
          <p:nvPr/>
        </p:nvSpPr>
        <p:spPr>
          <a:xfrm>
            <a:off x="1830239" y="959702"/>
            <a:ext cx="3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프로그램에 대해 이야기해봅시다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4E465D1A-51FF-409E-95FA-05CD73604C9A}"/>
              </a:ext>
            </a:extLst>
          </p:cNvPr>
          <p:cNvCxnSpPr>
            <a:cxnSpLocks/>
          </p:cNvCxnSpPr>
          <p:nvPr/>
        </p:nvCxnSpPr>
        <p:spPr>
          <a:xfrm>
            <a:off x="1819922" y="149924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38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DE186C-9DEB-447D-A8C5-7C2776742299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DBBBB-32EE-4DC1-B949-2C45ABF0550A}"/>
              </a:ext>
            </a:extLst>
          </p:cNvPr>
          <p:cNvSpPr txBox="1"/>
          <p:nvPr/>
        </p:nvSpPr>
        <p:spPr>
          <a:xfrm>
            <a:off x="381612" y="391646"/>
            <a:ext cx="655197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분류 모델을 이용하여 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프로그램을 발전시켜 봅시다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C36C15-E2BD-42AD-ADDC-A31C8B9B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52" y="41061"/>
            <a:ext cx="694341" cy="7250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0F9F19-7683-4DAB-8332-573F9A451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446" y1="53231" x2="23596" y2="54762"/>
                        <a14:foregroundMark x1="23596" y1="54762" x2="23596" y2="54762"/>
                        <a14:foregroundMark x1="26404" y1="51701" x2="26930" y2="60884"/>
                        <a14:foregroundMark x1="26930" y1="41156" x2="27018" y2="43027"/>
                        <a14:foregroundMark x1="32281" y1="50340" x2="33509" y2="52551"/>
                        <a14:foregroundMark x1="27105" y1="73810" x2="28070" y2="75170"/>
                        <a14:foregroundMark x1="27719" y1="67687" x2="27544" y2="70748"/>
                        <a14:foregroundMark x1="15877" y1="31633" x2="16842" y2="38946"/>
                        <a14:foregroundMark x1="15439" y1="30442" x2="15877" y2="32483"/>
                        <a14:foregroundMark x1="15702" y1="28571" x2="15877" y2="30272"/>
                        <a14:foregroundMark x1="15526" y1="42687" x2="15351" y2="48639"/>
                        <a14:foregroundMark x1="16140" y1="80442" x2="16228" y2="83333"/>
                        <a14:foregroundMark x1="20253" y1="82653" x2="20789" y2="83503"/>
                        <a14:foregroundMark x1="19825" y1="81973" x2="20253" y2="82653"/>
                        <a14:foregroundMark x1="26053" y1="76190" x2="26140" y2="78061"/>
                        <a14:foregroundMark x1="26667" y1="82993" x2="27368" y2="83844"/>
                        <a14:foregroundMark x1="11053" y1="30442" x2="11491" y2="47619"/>
                        <a14:foregroundMark x1="23246" y1="35884" x2="22281" y2="44048"/>
                        <a14:foregroundMark x1="22281" y1="44728" x2="20088" y2="54082"/>
                        <a14:foregroundMark x1="20088" y1="35884" x2="24211" y2="49320"/>
                        <a14:foregroundMark x1="24211" y1="49320" x2="24298" y2="49320"/>
                        <a14:foregroundMark x1="19474" y1="31803" x2="22895" y2="45918"/>
                        <a14:foregroundMark x1="22193" y1="45408" x2="24123" y2="54082"/>
                        <a14:foregroundMark x1="18421" y1="81463" x2="18596" y2="82313"/>
                        <a14:foregroundMark x1="18070" y1="80782" x2="17982" y2="83333"/>
                        <a14:foregroundMark x1="17281" y1="80952" x2="19474" y2="87245"/>
                        <a14:foregroundMark x1="17105" y1="78741" x2="18860" y2="82483"/>
                        <a14:foregroundMark x1="17632" y1="78912" x2="18772" y2="82483"/>
                        <a14:foregroundMark x1="29649" y1="41327" x2="29386" y2="54762"/>
                        <a14:foregroundMark x1="29386" y1="54762" x2="30175" y2="59184"/>
                        <a14:foregroundMark x1="33158" y1="50510" x2="33684" y2="55782"/>
                        <a14:foregroundMark x1="33684" y1="52211" x2="33421" y2="56463"/>
                        <a14:backgroundMark x1="77544" y1="44728" x2="83158" y2="67177"/>
                        <a14:backgroundMark x1="61404" y1="42687" x2="74737" y2="67007"/>
                        <a14:backgroundMark x1="59912" y1="63605" x2="79912" y2="60374"/>
                        <a14:backgroundMark x1="62632" y1="71769" x2="69825" y2="73129"/>
                        <a14:backgroundMark x1="69825" y1="73129" x2="77018" y2="72959"/>
                        <a14:backgroundMark x1="58684" y1="71599" x2="79035" y2="74150"/>
                        <a14:backgroundMark x1="67632" y1="51020" x2="71930" y2="64116"/>
                        <a14:backgroundMark x1="71930" y1="64116" x2="75789" y2="70748"/>
                        <a14:backgroundMark x1="79298" y1="44898" x2="83421" y2="62755"/>
                        <a14:backgroundMark x1="82018" y1="40646" x2="85877" y2="63605"/>
                        <a14:backgroundMark x1="85877" y1="63605" x2="88596" y2="71259"/>
                        <a14:backgroundMark x1="90000" y1="42007" x2="87632" y2="76701"/>
                        <a14:backgroundMark x1="82368" y1="38435" x2="67105" y2="65476"/>
                        <a14:backgroundMark x1="79737" y1="36054" x2="61667" y2="57143"/>
                        <a14:backgroundMark x1="61667" y1="57143" x2="58684" y2="63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9896" y="1706896"/>
            <a:ext cx="4668386" cy="24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2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93769" y="1002738"/>
            <a:ext cx="4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41850" y="1788624"/>
            <a:ext cx="343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cxnSp>
        <p:nvCxnSpPr>
          <p:cNvPr id="12" name="직선 연결선[R] 10">
            <a:extLst>
              <a:ext uri="{FF2B5EF4-FFF2-40B4-BE49-F238E27FC236}">
                <a16:creationId xmlns:a16="http://schemas.microsoft.com/office/drawing/2014/main" id="{D48C5D69-E203-4A23-9FEC-C9411AB79458}"/>
              </a:ext>
            </a:extLst>
          </p:cNvPr>
          <p:cNvCxnSpPr>
            <a:cxnSpLocks/>
          </p:cNvCxnSpPr>
          <p:nvPr/>
        </p:nvCxnSpPr>
        <p:spPr>
          <a:xfrm>
            <a:off x="1819922" y="149924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670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9FE765-FFFC-4B07-B7FE-0BBB6F21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79" y="1258539"/>
            <a:ext cx="4034842" cy="19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4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15F43-3186-4624-BFE0-F72E28D3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226" y="1558867"/>
            <a:ext cx="1854747" cy="11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83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176BAE-3FBB-4778-AAEE-31D2A61D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48" y="1401230"/>
            <a:ext cx="19907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7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01346-4390-4B74-B1D7-E185B86B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712" y="1300796"/>
            <a:ext cx="3619777" cy="16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46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16B686-7E8C-4F42-96D8-B738F71B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300796"/>
            <a:ext cx="3610114" cy="17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8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B0129-AABE-4ED6-82F0-56D5C802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31" y="1102454"/>
            <a:ext cx="3563938" cy="22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880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3E5DA3-0B6F-4CD3-B0FA-400E7F9F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477" y="1207358"/>
            <a:ext cx="2102246" cy="18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A0E94-4F49-4B1B-B0DF-501FC63B0EED}"/>
              </a:ext>
            </a:extLst>
          </p:cNvPr>
          <p:cNvSpPr txBox="1"/>
          <p:nvPr/>
        </p:nvSpPr>
        <p:spPr>
          <a:xfrm>
            <a:off x="3941165" y="1734234"/>
            <a:ext cx="303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렌즈를 클릭하고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사진을 찍어보세요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74E75-EC39-4B7B-9ACD-3F9151BFE967}"/>
              </a:ext>
            </a:extLst>
          </p:cNvPr>
          <p:cNvSpPr txBox="1"/>
          <p:nvPr/>
        </p:nvSpPr>
        <p:spPr>
          <a:xfrm>
            <a:off x="2258876" y="793234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스마트 렌즈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F433F-F413-4295-958E-1162F463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05" y="1316530"/>
            <a:ext cx="2385989" cy="25313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B38757-9925-4C7C-B029-C68B8B24AF36}"/>
              </a:ext>
            </a:extLst>
          </p:cNvPr>
          <p:cNvSpPr/>
          <p:nvPr/>
        </p:nvSpPr>
        <p:spPr>
          <a:xfrm>
            <a:off x="874192" y="3101975"/>
            <a:ext cx="619328" cy="7394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7849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67F04-6330-4798-A031-6496BDAA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681" y="1100621"/>
            <a:ext cx="2389838" cy="214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02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8CFED-2E98-4035-BF65-E739B600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66" y="1097884"/>
            <a:ext cx="2471468" cy="23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968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5DA797-1E24-4AC1-9020-35BA1D8F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89" y="1183835"/>
            <a:ext cx="2198222" cy="19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1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0096D8-B8DD-4DF4-9591-9CBC5D9C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480" y="1173494"/>
            <a:ext cx="2676241" cy="21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84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3E5E7-1DC8-465C-A9C1-FA21C55F3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755" y="1126270"/>
            <a:ext cx="3681690" cy="197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152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9B3F1F-6306-44BA-8BC0-11930CEB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65" y="1126271"/>
            <a:ext cx="3641070" cy="20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0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86EBA4-FC6B-4B90-A1A5-18899343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93" y="1126271"/>
            <a:ext cx="4081415" cy="19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684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66104D-FA21-44C2-B413-DFD41E8F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539" y="1562303"/>
            <a:ext cx="2188122" cy="99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428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DE82B6-6A9B-41B1-B9A6-0B32013A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682" y="1231521"/>
            <a:ext cx="3581837" cy="19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765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842B0-407C-4E8B-8372-5584DE8C1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682" y="1149519"/>
            <a:ext cx="3581837" cy="21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9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A0E94-4F49-4B1B-B0DF-501FC63B0EED}"/>
              </a:ext>
            </a:extLst>
          </p:cNvPr>
          <p:cNvSpPr txBox="1"/>
          <p:nvPr/>
        </p:nvSpPr>
        <p:spPr>
          <a:xfrm>
            <a:off x="3941165" y="1734234"/>
            <a:ext cx="303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가운데 버튼을 눌러서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사진을 찍어보세요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74E75-EC39-4B7B-9ACD-3F9151BFE967}"/>
              </a:ext>
            </a:extLst>
          </p:cNvPr>
          <p:cNvSpPr txBox="1"/>
          <p:nvPr/>
        </p:nvSpPr>
        <p:spPr>
          <a:xfrm>
            <a:off x="2258876" y="793234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스마트 렌즈</a:t>
            </a:r>
          </a:p>
        </p:txBody>
      </p:sp>
      <p:pic>
        <p:nvPicPr>
          <p:cNvPr id="8" name="그림 7" descr="테이블, 실내, 앉아있는, 책상이(가) 표시된 사진&#10;&#10;자동 생성된 설명">
            <a:extLst>
              <a:ext uri="{FF2B5EF4-FFF2-40B4-BE49-F238E27FC236}">
                <a16:creationId xmlns:a16="http://schemas.microsoft.com/office/drawing/2014/main" id="{42A781C9-183C-4E43-95AF-45E6982A3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" b="6667"/>
          <a:stretch/>
        </p:blipFill>
        <p:spPr>
          <a:xfrm>
            <a:off x="1161657" y="1288799"/>
            <a:ext cx="1391435" cy="25882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11F2F9-D7C2-4425-A8D4-F6F3D78A31AE}"/>
              </a:ext>
            </a:extLst>
          </p:cNvPr>
          <p:cNvSpPr/>
          <p:nvPr/>
        </p:nvSpPr>
        <p:spPr>
          <a:xfrm>
            <a:off x="1620322" y="3411785"/>
            <a:ext cx="474103" cy="4361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9417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950721" y="2057400"/>
            <a:ext cx="3413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프로그램을 어떻게 바꿔보고 싶나요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algn="ctr"/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블록을 사용해야 하나요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41FB5-9ABF-E54B-8C60-2C416F9BCC88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429ADA-6E1E-DE46-BB74-E731288A805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D3AEE-9FD5-4B44-8DA5-0FFCABA07FE2}"/>
              </a:ext>
            </a:extLst>
          </p:cNvPr>
          <p:cNvSpPr txBox="1"/>
          <p:nvPr/>
        </p:nvSpPr>
        <p:spPr>
          <a:xfrm>
            <a:off x="155853" y="1021334"/>
            <a:ext cx="7003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 발전 시킬 부분이 있는지 찾아보고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자유롭게 프로그램을 변형해봅시다</a:t>
            </a:r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9173D0E3-7210-4E25-9195-222CC2A00ADB}"/>
              </a:ext>
            </a:extLst>
          </p:cNvPr>
          <p:cNvCxnSpPr>
            <a:cxnSpLocks/>
          </p:cNvCxnSpPr>
          <p:nvPr/>
        </p:nvCxnSpPr>
        <p:spPr>
          <a:xfrm>
            <a:off x="1819922" y="171260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334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8A94C-3108-4EB8-A6B9-9D9FEF9E4805}"/>
              </a:ext>
            </a:extLst>
          </p:cNvPr>
          <p:cNvSpPr txBox="1"/>
          <p:nvPr/>
        </p:nvSpPr>
        <p:spPr>
          <a:xfrm>
            <a:off x="1382508" y="1174188"/>
            <a:ext cx="455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변형한 프로그램을 친구들과 서로 공유해봅시다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869689" y="1987946"/>
            <a:ext cx="3575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인상적인 프로그램은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이유는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869C0-3B5E-4D49-9A62-3E9BA8A83D7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12A96-9D70-8B41-988F-BAE62E6CC71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C950A-7134-433B-AA09-9F56CDC0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66" y="1883926"/>
            <a:ext cx="842684" cy="842684"/>
          </a:xfrm>
          <a:prstGeom prst="rect">
            <a:avLst/>
          </a:prstGeom>
        </p:spPr>
      </p:pic>
      <p:cxnSp>
        <p:nvCxnSpPr>
          <p:cNvPr id="7" name="직선 연결선[R] 10">
            <a:extLst>
              <a:ext uri="{FF2B5EF4-FFF2-40B4-BE49-F238E27FC236}">
                <a16:creationId xmlns:a16="http://schemas.microsoft.com/office/drawing/2014/main" id="{375013A1-90F6-4428-A532-437A290CBFA3}"/>
              </a:ext>
            </a:extLst>
          </p:cNvPr>
          <p:cNvCxnSpPr>
            <a:cxnSpLocks/>
          </p:cNvCxnSpPr>
          <p:nvPr/>
        </p:nvCxnSpPr>
        <p:spPr>
          <a:xfrm>
            <a:off x="1803850" y="161989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5463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DE186C-9DEB-447D-A8C5-7C2776742299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DBBBB-32EE-4DC1-B949-2C45ABF0550A}"/>
              </a:ext>
            </a:extLst>
          </p:cNvPr>
          <p:cNvSpPr txBox="1"/>
          <p:nvPr/>
        </p:nvSpPr>
        <p:spPr>
          <a:xfrm>
            <a:off x="381612" y="391646"/>
            <a:ext cx="655197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분류 기술이 가져올 수 있는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사회적 영향에 대해 이야기를 나눠봅시다</a:t>
            </a:r>
          </a:p>
        </p:txBody>
      </p:sp>
      <p:pic>
        <p:nvPicPr>
          <p:cNvPr id="6" name="그림 5" descr="앉아있는, 녹색, 그리기, 남자이(가) 표시된 사진&#10;&#10;자동 생성된 설명">
            <a:extLst>
              <a:ext uri="{FF2B5EF4-FFF2-40B4-BE49-F238E27FC236}">
                <a16:creationId xmlns:a16="http://schemas.microsoft.com/office/drawing/2014/main" id="{ACFF1C1D-06DC-46D7-B319-CE49BE40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7925" y="141036"/>
            <a:ext cx="803054" cy="803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0E2911-EDF9-401D-9CA5-60B608D4DD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09" b="99194" l="4921" r="96309">
                        <a14:foregroundMark x1="11248" y1="33602" x2="12830" y2="41935"/>
                        <a14:foregroundMark x1="12127" y1="33333" x2="14938" y2="35484"/>
                        <a14:foregroundMark x1="6503" y1="29570" x2="6854" y2="33871"/>
                        <a14:foregroundMark x1="5097" y1="65591" x2="5624" y2="74731"/>
                        <a14:foregroundMark x1="4921" y1="60215" x2="4921" y2="64785"/>
                        <a14:foregroundMark x1="5097" y1="61290" x2="5097" y2="62366"/>
                        <a14:foregroundMark x1="4921" y1="60753" x2="4921" y2="62366"/>
                        <a14:foregroundMark x1="11424" y1="49194" x2="10721" y2="56989"/>
                        <a14:foregroundMark x1="12317" y1="50269" x2="12654" y2="56183"/>
                        <a14:foregroundMark x1="12302" y1="50000" x2="12317" y2="50269"/>
                        <a14:foregroundMark x1="10721" y1="48656" x2="10018" y2="53495"/>
                        <a14:foregroundMark x1="10018" y1="48387" x2="9315" y2="52151"/>
                        <a14:foregroundMark x1="9842" y1="48387" x2="8436" y2="51613"/>
                        <a14:foregroundMark x1="9490" y1="97312" x2="15817" y2="97581"/>
                        <a14:foregroundMark x1="15114" y1="97849" x2="18278" y2="97849"/>
                        <a14:foregroundMark x1="10369" y1="99194" x2="14763" y2="98925"/>
                        <a14:foregroundMark x1="79262" y1="39785" x2="79965" y2="53763"/>
                        <a14:foregroundMark x1="79262" y1="48387" x2="79613" y2="50269"/>
                        <a14:foregroundMark x1="81019" y1="46237" x2="82425" y2="50806"/>
                        <a14:foregroundMark x1="76098" y1="46505" x2="75571" y2="51344"/>
                        <a14:foregroundMark x1="76098" y1="44892" x2="76098" y2="51075"/>
                        <a14:foregroundMark x1="77504" y1="35484" x2="78559" y2="35753"/>
                        <a14:foregroundMark x1="92981" y1="50000" x2="93146" y2="51613"/>
                        <a14:foregroundMark x1="92607" y1="46342" x2="92899" y2="49194"/>
                        <a14:foregroundMark x1="92267" y1="43011" x2="92530" y2="45586"/>
                        <a14:foregroundMark x1="93849" y1="42473" x2="94384" y2="44272"/>
                        <a14:foregroundMark x1="94200" y1="40591" x2="94400" y2="44260"/>
                        <a14:foregroundMark x1="92443" y1="40323" x2="93260" y2="45069"/>
                        <a14:foregroundMark x1="84534" y1="36559" x2="84007" y2="51075"/>
                        <a14:foregroundMark x1="84007" y1="51075" x2="84007" y2="51344"/>
                        <a14:foregroundMark x1="80844" y1="38710" x2="80316" y2="51075"/>
                        <a14:foregroundMark x1="84359" y1="36290" x2="87698" y2="54839"/>
                        <a14:foregroundMark x1="87346" y1="39785" x2="90158" y2="54839"/>
                        <a14:foregroundMark x1="90158" y1="54839" x2="90158" y2="56183"/>
                        <a14:foregroundMark x1="88225" y1="39516" x2="89279" y2="52957"/>
                        <a14:foregroundMark x1="88225" y1="38710" x2="86643" y2="48387"/>
                        <a14:foregroundMark x1="80316" y1="40054" x2="78910" y2="53495"/>
                        <a14:foregroundMark x1="78910" y1="53495" x2="78910" y2="53495"/>
                        <a14:foregroundMark x1="76977" y1="41935" x2="76801" y2="56452"/>
                        <a14:foregroundMark x1="75395" y1="43280" x2="76098" y2="54839"/>
                        <a14:foregroundMark x1="76977" y1="37903" x2="81722" y2="37366"/>
                        <a14:foregroundMark x1="76977" y1="37634" x2="81019" y2="33333"/>
                        <a14:foregroundMark x1="75395" y1="36559" x2="79262" y2="33602"/>
                        <a14:foregroundMark x1="79613" y1="31989" x2="82953" y2="31183"/>
                        <a14:foregroundMark x1="80316" y1="31720" x2="80316" y2="31720"/>
                        <a14:foregroundMark x1="78207" y1="32796" x2="80141" y2="31183"/>
                        <a14:foregroundMark x1="94400" y1="51075" x2="94376" y2="52151"/>
                        <a14:foregroundMark x1="94952" y1="50000" x2="94376" y2="51613"/>
                        <a14:foregroundMark x1="94200" y1="41935" x2="94728" y2="44086"/>
                        <a14:foregroundMark x1="94728" y1="43011" x2="94998" y2="43836"/>
                        <a14:foregroundMark x1="95104" y1="51075" x2="94903" y2="52151"/>
                        <a14:foregroundMark x1="94728" y1="52419" x2="94200" y2="53495"/>
                        <a14:foregroundMark x1="95606" y1="45430" x2="95656" y2="45699"/>
                        <a14:foregroundMark x1="95739" y1="45297" x2="95870" y2="45699"/>
                        <a14:foregroundMark x1="95255" y1="43280" x2="95606" y2="44624"/>
                        <a14:foregroundMark x1="95782" y1="44086" x2="95958" y2="46774"/>
                        <a14:foregroundMark x1="96134" y1="47043" x2="96134" y2="48925"/>
                        <a14:foregroundMark x1="96309" y1="48387" x2="95606" y2="50538"/>
                        <a14:foregroundMark x1="95958" y1="45968" x2="96134" y2="47043"/>
                        <a14:foregroundMark x1="82425" y1="60484" x2="82425" y2="69892"/>
                        <a14:foregroundMark x1="77329" y1="60753" x2="76977" y2="67742"/>
                        <a14:foregroundMark x1="74868" y1="58065" x2="75747" y2="59140"/>
                        <a14:foregroundMark x1="90334" y1="57527" x2="89631" y2="65591"/>
                        <a14:foregroundMark x1="91916" y1="58065" x2="89631" y2="61290"/>
                        <a14:foregroundMark x1="92619" y1="58602" x2="92443" y2="58871"/>
                        <a14:foregroundMark x1="91925" y1="68247" x2="92267" y2="69892"/>
                        <a14:foregroundMark x1="91037" y1="63978" x2="91756" y2="67437"/>
                        <a14:foregroundMark x1="91916" y1="62634" x2="92267" y2="67204"/>
                        <a14:foregroundMark x1="92619" y1="69746" x2="92619" y2="72043"/>
                        <a14:foregroundMark x1="92619" y1="67906" x2="92619" y2="69697"/>
                        <a14:foregroundMark x1="92619" y1="65860" x2="92619" y2="67012"/>
                        <a14:foregroundMark x1="92515" y1="67957" x2="92619" y2="69624"/>
                        <a14:foregroundMark x1="92267" y1="63978" x2="92461" y2="67090"/>
                        <a14:foregroundMark x1="91740" y1="62366" x2="92619" y2="66667"/>
                        <a14:foregroundMark x1="92674" y1="64632" x2="92781" y2="66932"/>
                        <a14:foregroundMark x1="92619" y1="63441" x2="92610" y2="63249"/>
                        <a14:foregroundMark x1="91564" y1="62366" x2="92877" y2="66885"/>
                        <a14:foregroundMark x1="91564" y1="62097" x2="92443" y2="64247"/>
                        <a14:foregroundMark x1="90685" y1="72581" x2="90861" y2="76344"/>
                        <a14:foregroundMark x1="91916" y1="73118" x2="92091" y2="76344"/>
                        <a14:foregroundMark x1="92443" y1="72849" x2="92443" y2="75269"/>
                        <a14:foregroundMark x1="92794" y1="73387" x2="92970" y2="75269"/>
                        <a14:foregroundMark x1="92574" y1="69939" x2="92619" y2="71237"/>
                        <a14:foregroundMark x1="92506" y1="67961" x2="92573" y2="69897"/>
                        <a14:foregroundMark x1="92443" y1="66129" x2="92476" y2="67083"/>
                        <a14:foregroundMark x1="19684" y1="53226" x2="19684" y2="53226"/>
                        <a14:backgroundMark x1="96661" y1="46774" x2="96681" y2="47043"/>
                        <a14:backgroundMark x1="93322" y1="66667" x2="93497" y2="67473"/>
                        <a14:backgroundMark x1="93497" y1="67473" x2="93497" y2="66667"/>
                        <a14:backgroundMark x1="93322" y1="67742" x2="93322" y2="66667"/>
                        <a14:backgroundMark x1="93146" y1="67473" x2="93322" y2="66667"/>
                        <a14:backgroundMark x1="93146" y1="67473" x2="93146" y2="66398"/>
                        <a14:backgroundMark x1="15641" y1="48118" x2="15641" y2="48118"/>
                        <a14:backgroundMark x1="15466" y1="47312" x2="15466" y2="47312"/>
                        <a14:backgroundMark x1="17750" y1="45161" x2="17750" y2="45161"/>
                        <a14:backgroundMark x1="17575" y1="45699" x2="17575" y2="45699"/>
                        <a14:backgroundMark x1="15817" y1="48656" x2="15817" y2="48656"/>
                        <a14:backgroundMark x1="16169" y1="50269" x2="16169" y2="50269"/>
                        <a14:backgroundMark x1="16520" y1="51075" x2="16520" y2="51075"/>
                        <a14:backgroundMark x1="16696" y1="52419" x2="16696" y2="52419"/>
                      </a14:backgroundRemoval>
                    </a14:imgEffect>
                  </a14:imgLayer>
                </a14:imgProps>
              </a:ext>
            </a:extLst>
          </a:blip>
          <a:srcRect b="1882"/>
          <a:stretch/>
        </p:blipFill>
        <p:spPr>
          <a:xfrm>
            <a:off x="2047875" y="1858128"/>
            <a:ext cx="3517935" cy="22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56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83693" y="1002738"/>
            <a:ext cx="434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89611" y="1788624"/>
            <a:ext cx="3335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6B25E83A-5BEE-4766-9C69-C12FD1F05213}"/>
              </a:ext>
            </a:extLst>
          </p:cNvPr>
          <p:cNvCxnSpPr>
            <a:cxnSpLocks/>
          </p:cNvCxnSpPr>
          <p:nvPr/>
        </p:nvCxnSpPr>
        <p:spPr>
          <a:xfrm>
            <a:off x="1803850" y="144844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864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EFB67-D72C-4097-9CC0-7AFAA1D52AD0}"/>
              </a:ext>
            </a:extLst>
          </p:cNvPr>
          <p:cNvSpPr txBox="1"/>
          <p:nvPr/>
        </p:nvSpPr>
        <p:spPr>
          <a:xfrm>
            <a:off x="1265722" y="1002738"/>
            <a:ext cx="478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 인식 기술이 우리 생활에 미치는 영향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C30C9B-BF1D-4CA2-946F-C11505CFDB07}"/>
              </a:ext>
            </a:extLst>
          </p:cNvPr>
          <p:cNvSpPr/>
          <p:nvPr/>
        </p:nvSpPr>
        <p:spPr>
          <a:xfrm>
            <a:off x="2169539" y="3444926"/>
            <a:ext cx="2911373" cy="290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9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https://www.youtube.com/watch?v=aASRRj-TYtU</a:t>
            </a:r>
            <a:endParaRPr lang="en-US" altLang="ko-KR" sz="900" kern="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5C04ED-5FAD-4781-B748-6BEF8521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95" y="1589348"/>
            <a:ext cx="287421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006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831790" y="1872734"/>
            <a:ext cx="565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이미지 인식 기술을 어떻게 활용하고 있나요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1147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2248961" y="1464385"/>
            <a:ext cx="448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제시된 사례 외에 이미지 인식 기술이 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    어디에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적용되고 있는지 조사해 봅시다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010658-004A-4BF6-AD4C-83AE205E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9" y="1411069"/>
            <a:ext cx="1462596" cy="14625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2F36DB-B430-45C2-B992-6AC49FD38E70}"/>
              </a:ext>
            </a:extLst>
          </p:cNvPr>
          <p:cNvSpPr/>
          <p:nvPr/>
        </p:nvSpPr>
        <p:spPr>
          <a:xfrm>
            <a:off x="2248961" y="2414275"/>
            <a:ext cx="3197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조사한 내용을 발표해봅시다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4320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228268" y="1872734"/>
            <a:ext cx="685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이미지 분류 기술사용에 따른 부정적인 면은 무엇이 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43143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375255" y="1872734"/>
            <a:ext cx="656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이러한 부정적인 면을 어떻게 예방할 수 있을까요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412069-2E42-41A9-9C4A-D7E1EB5C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809" y="2441360"/>
            <a:ext cx="1386942" cy="14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65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88429" y="1738764"/>
            <a:ext cx="693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이미지 분류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기술이 적용된 제품을 상상해보고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제품을 광고하는 홍보 포스터를 그려봅시다</a:t>
            </a:r>
          </a:p>
          <a:p>
            <a:pPr algn="ctr"/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56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14652</TotalTime>
  <Words>3048</Words>
  <Application>Microsoft Office PowerPoint</Application>
  <PresentationFormat>사용자 지정</PresentationFormat>
  <Paragraphs>573</Paragraphs>
  <Slides>110</Slides>
  <Notes>110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9" baseType="lpstr">
      <vt:lpstr>Arial</vt:lpstr>
      <vt:lpstr>Calibri</vt:lpstr>
      <vt:lpstr>나눔스퀘어라운드 Bold</vt:lpstr>
      <vt:lpstr>함초롬바탕</vt:lpstr>
      <vt:lpstr>Wingdings</vt:lpstr>
      <vt:lpstr>나눔스퀘어라운드 ExtraBold</vt:lpstr>
      <vt:lpstr>Calibri Light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Clay</dc:creator>
  <cp:lastModifiedBy>CONNECT</cp:lastModifiedBy>
  <cp:revision>297</cp:revision>
  <dcterms:created xsi:type="dcterms:W3CDTF">2020-06-05T01:31:14Z</dcterms:created>
  <dcterms:modified xsi:type="dcterms:W3CDTF">2020-10-30T05:38:28Z</dcterms:modified>
</cp:coreProperties>
</file>